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39.xml" ContentType="application/vnd.openxmlformats-officedocument.presentationml.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9" r:id="rId3"/>
    <p:sldId id="330" r:id="rId4"/>
    <p:sldId id="279" r:id="rId5"/>
    <p:sldId id="280" r:id="rId6"/>
    <p:sldId id="281" r:id="rId7"/>
    <p:sldId id="257" r:id="rId8"/>
    <p:sldId id="259" r:id="rId9"/>
    <p:sldId id="258" r:id="rId10"/>
    <p:sldId id="262" r:id="rId11"/>
    <p:sldId id="261" r:id="rId12"/>
    <p:sldId id="260" r:id="rId13"/>
    <p:sldId id="285" r:id="rId14"/>
    <p:sldId id="286" r:id="rId15"/>
    <p:sldId id="287" r:id="rId16"/>
    <p:sldId id="272" r:id="rId17"/>
    <p:sldId id="264" r:id="rId18"/>
    <p:sldId id="283" r:id="rId19"/>
    <p:sldId id="284" r:id="rId20"/>
    <p:sldId id="265" r:id="rId21"/>
    <p:sldId id="266" r:id="rId22"/>
    <p:sldId id="267" r:id="rId23"/>
    <p:sldId id="268" r:id="rId24"/>
    <p:sldId id="269" r:id="rId25"/>
    <p:sldId id="270" r:id="rId26"/>
    <p:sldId id="271" r:id="rId27"/>
    <p:sldId id="273" r:id="rId28"/>
    <p:sldId id="288" r:id="rId29"/>
    <p:sldId id="275" r:id="rId30"/>
    <p:sldId id="274" r:id="rId31"/>
    <p:sldId id="413" r:id="rId32"/>
    <p:sldId id="276" r:id="rId33"/>
    <p:sldId id="277" r:id="rId34"/>
    <p:sldId id="300" r:id="rId35"/>
    <p:sldId id="289" r:id="rId36"/>
    <p:sldId id="290" r:id="rId37"/>
    <p:sldId id="278" r:id="rId38"/>
    <p:sldId id="291" r:id="rId39"/>
    <p:sldId id="292" r:id="rId40"/>
    <p:sldId id="293" r:id="rId41"/>
    <p:sldId id="294" r:id="rId42"/>
    <p:sldId id="295" r:id="rId43"/>
    <p:sldId id="297" r:id="rId44"/>
    <p:sldId id="298" r:id="rId45"/>
    <p:sldId id="407" r:id="rId46"/>
    <p:sldId id="352" r:id="rId47"/>
    <p:sldId id="299" r:id="rId48"/>
    <p:sldId id="301" r:id="rId49"/>
    <p:sldId id="302" r:id="rId50"/>
    <p:sldId id="405" r:id="rId51"/>
    <p:sldId id="406"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8" r:id="rId66"/>
    <p:sldId id="411" r:id="rId67"/>
    <p:sldId id="316" r:id="rId68"/>
    <p:sldId id="317" r:id="rId69"/>
    <p:sldId id="320" r:id="rId70"/>
    <p:sldId id="321" r:id="rId71"/>
    <p:sldId id="322" r:id="rId72"/>
    <p:sldId id="323" r:id="rId73"/>
    <p:sldId id="324" r:id="rId74"/>
    <p:sldId id="325" r:id="rId75"/>
    <p:sldId id="326" r:id="rId76"/>
    <p:sldId id="327" r:id="rId77"/>
    <p:sldId id="328" r:id="rId78"/>
    <p:sldId id="329" r:id="rId79"/>
    <p:sldId id="331" r:id="rId80"/>
    <p:sldId id="333" r:id="rId81"/>
    <p:sldId id="332" r:id="rId82"/>
    <p:sldId id="337" r:id="rId83"/>
    <p:sldId id="334" r:id="rId84"/>
    <p:sldId id="336"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3" r:id="rId100"/>
    <p:sldId id="354" r:id="rId101"/>
    <p:sldId id="356" r:id="rId102"/>
    <p:sldId id="357" r:id="rId103"/>
    <p:sldId id="358" r:id="rId104"/>
    <p:sldId id="359" r:id="rId105"/>
    <p:sldId id="360" r:id="rId106"/>
    <p:sldId id="361" r:id="rId107"/>
    <p:sldId id="362" r:id="rId108"/>
    <p:sldId id="363" r:id="rId109"/>
    <p:sldId id="412" r:id="rId110"/>
    <p:sldId id="364" r:id="rId111"/>
    <p:sldId id="365" r:id="rId112"/>
    <p:sldId id="366" r:id="rId113"/>
    <p:sldId id="367" r:id="rId114"/>
    <p:sldId id="368" r:id="rId115"/>
    <p:sldId id="408" r:id="rId116"/>
    <p:sldId id="369" r:id="rId117"/>
    <p:sldId id="40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8" r:id="rId145"/>
    <p:sldId id="399" r:id="rId146"/>
    <p:sldId id="400" r:id="rId147"/>
    <p:sldId id="401" r:id="rId148"/>
    <p:sldId id="402" r:id="rId149"/>
    <p:sldId id="410" r:id="rId150"/>
    <p:sldId id="396" r:id="rId151"/>
    <p:sldId id="397" r:id="rId152"/>
    <p:sldId id="403" r:id="rId153"/>
    <p:sldId id="404"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7" autoAdjust="0"/>
    <p:restoredTop sz="94660"/>
  </p:normalViewPr>
  <p:slideViewPr>
    <p:cSldViewPr>
      <p:cViewPr>
        <p:scale>
          <a:sx n="80" d="100"/>
          <a:sy n="80" d="100"/>
        </p:scale>
        <p:origin x="-486"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1400"/>
            <a:ext cx="6858000" cy="2387600"/>
          </a:xfrm>
        </p:spPr>
        <p:txBody>
          <a:bodyPr anchor="b"/>
          <a:lstStyle>
            <a:lvl1pPr algn="ctr">
              <a:defRPr sz="6000">
                <a:solidFill>
                  <a:schemeClr val="tx2">
                    <a:lumMod val="20000"/>
                    <a:lumOff val="80000"/>
                  </a:schemeClr>
                </a:solidFill>
              </a:defRPr>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281940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407954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91662"/>
            <a:ext cx="1971675" cy="49090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691662"/>
            <a:ext cx="5800725" cy="49090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17925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2361943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7886700" cy="2862262"/>
          </a:xfrm>
        </p:spPr>
        <p:txBody>
          <a:bodyPr anchor="b"/>
          <a:lstStyle>
            <a:lvl1pPr>
              <a:lnSpc>
                <a:spcPct val="100000"/>
              </a:lnSpc>
              <a:defRPr sz="6000"/>
            </a:lvl1pPr>
          </a:lstStyle>
          <a:p>
            <a:r>
              <a:rPr lang="en-US" smtClean="0"/>
              <a:t>Click to edit Master title style</a:t>
            </a:r>
            <a:endParaRPr lang="en-US"/>
          </a:p>
        </p:txBody>
      </p:sp>
      <p:sp>
        <p:nvSpPr>
          <p:cNvPr id="3" name="Text Placeholder 2"/>
          <p:cNvSpPr>
            <a:spLocks noGrp="1"/>
          </p:cNvSpPr>
          <p:nvPr>
            <p:ph type="body" idx="1"/>
          </p:nvPr>
        </p:nvSpPr>
        <p:spPr>
          <a:xfrm>
            <a:off x="342900" y="4589464"/>
            <a:ext cx="7886700" cy="1500187"/>
          </a:xfrm>
        </p:spPr>
        <p:txBody>
          <a:bodyPr/>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273127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825625"/>
            <a:ext cx="366903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Fifth level</a:t>
            </a:r>
            <a:endParaRPr kumimoji="0" lang="en-US" sz="1800" b="0" i="0" u="none" strike="noStrike" kern="1200" cap="none" spc="0" normalizeH="0" baseline="0" noProof="0" dirty="0" smtClean="0">
              <a:ln>
                <a:noFill/>
              </a:ln>
              <a:solidFill>
                <a:srgbClr val="E9E5DC"/>
              </a:solidFill>
              <a:effectLst/>
              <a:uLnTx/>
              <a:uFillTx/>
              <a:latin typeface="+mn-lt"/>
            </a:endParaRPr>
          </a:p>
        </p:txBody>
      </p:sp>
      <p:sp>
        <p:nvSpPr>
          <p:cNvPr id="4" name="Content Placeholder 3"/>
          <p:cNvSpPr>
            <a:spLocks noGrp="1"/>
          </p:cNvSpPr>
          <p:nvPr>
            <p:ph sz="half" idx="2"/>
          </p:nvPr>
        </p:nvSpPr>
        <p:spPr>
          <a:xfrm>
            <a:off x="4237893" y="1825625"/>
            <a:ext cx="3669030" cy="4351338"/>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800"/>
            </a:lvl6pPr>
            <a:lvl7pPr>
              <a:defRPr sz="1800"/>
            </a:lvl7pPr>
            <a:lvl8pPr>
              <a:defRPr sz="1800"/>
            </a:lvl8pPr>
            <a:lvl9pPr>
              <a:defRPr sz="18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Fifth level</a:t>
            </a:r>
            <a:endParaRPr kumimoji="0" lang="en-US" sz="1800" b="0" i="0" u="none" strike="noStrike" kern="1200" cap="none" spc="0" normalizeH="0" baseline="0" noProof="0" dirty="0" smtClean="0">
              <a:ln>
                <a:noFill/>
              </a:ln>
              <a:solidFill>
                <a:srgbClr val="E9E5DC"/>
              </a:solidFill>
              <a:effectLst/>
              <a:uLnTx/>
              <a:uFillTx/>
              <a:latin typeface="+mn-lt"/>
            </a:endParaRPr>
          </a:p>
        </p:txBody>
      </p:sp>
      <p:sp>
        <p:nvSpPr>
          <p:cNvPr id="5" name="Date Placeholder 4"/>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418393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4881" y="639150"/>
            <a:ext cx="7546714" cy="11430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64881" y="1793873"/>
            <a:ext cx="366903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4881" y="2498724"/>
            <a:ext cx="366903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Fifth level</a:t>
            </a:r>
            <a:endParaRPr kumimoji="0" lang="en-US" sz="1800" b="0" i="0" u="none" strike="noStrike" kern="1200" cap="none" spc="0" normalizeH="0" baseline="0" noProof="0" dirty="0" smtClean="0">
              <a:ln>
                <a:noFill/>
              </a:ln>
              <a:solidFill>
                <a:srgbClr val="E9E5DC"/>
              </a:solidFill>
              <a:effectLst/>
              <a:uLnTx/>
              <a:uFillTx/>
              <a:latin typeface="+mn-lt"/>
            </a:endParaRPr>
          </a:p>
        </p:txBody>
      </p:sp>
      <p:sp>
        <p:nvSpPr>
          <p:cNvPr id="5" name="Text Placeholder 4"/>
          <p:cNvSpPr>
            <a:spLocks noGrp="1"/>
          </p:cNvSpPr>
          <p:nvPr>
            <p:ph type="body" sz="quarter" idx="3"/>
          </p:nvPr>
        </p:nvSpPr>
        <p:spPr>
          <a:xfrm>
            <a:off x="4242565" y="1793873"/>
            <a:ext cx="366903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2565" y="2498724"/>
            <a:ext cx="3669030" cy="3101977"/>
          </a:xfrm>
        </p:spPr>
        <p:txBody>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1600"/>
            </a:lvl6pPr>
            <a:lvl7pPr>
              <a:defRPr sz="1600"/>
            </a:lvl7pPr>
            <a:lvl8pPr>
              <a:defRPr sz="1600"/>
            </a:lvl8pPr>
            <a:lvl9pPr>
              <a:defRPr sz="16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Fifth level</a:t>
            </a:r>
            <a:endParaRPr kumimoji="0" lang="en-US" sz="1800" b="0" i="0" u="none" strike="noStrike" kern="1200" cap="none" spc="0" normalizeH="0" baseline="0" noProof="0" dirty="0" smtClean="0">
              <a:ln>
                <a:noFill/>
              </a:ln>
              <a:solidFill>
                <a:srgbClr val="E9E5DC"/>
              </a:solidFill>
              <a:effectLst/>
              <a:uLnTx/>
              <a:uFillTx/>
              <a:latin typeface="+mn-lt"/>
            </a:endParaRPr>
          </a:p>
        </p:txBody>
      </p:sp>
      <p:sp>
        <p:nvSpPr>
          <p:cNvPr id="7" name="Date Placeholder 6"/>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3405661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336385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192760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09599"/>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600450" y="987425"/>
            <a:ext cx="4314825" cy="4613275"/>
          </a:xfrm>
        </p:spPr>
        <p:txBody>
          <a:bodyPr>
            <a:normAutofit/>
          </a:bodyPr>
          <a:lstStyle>
            <a:lvl1pPr marL="2286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400"/>
            </a:lvl1pPr>
            <a:lvl2pPr marL="6858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2000"/>
            </a:lvl2pPr>
            <a:lvl3pPr marL="11430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800"/>
            </a:lvl3pPr>
            <a:lvl4pPr marL="16002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4pPr>
            <a:lvl5pPr marL="2057400" marR="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sz="16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Click to edit Master text styles</a:t>
            </a:r>
          </a:p>
          <a:p>
            <a:pPr marL="228600" marR="0" lvl="1"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Second level</a:t>
            </a:r>
          </a:p>
          <a:p>
            <a:pPr marL="228600" marR="0" lvl="2"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Third level</a:t>
            </a:r>
          </a:p>
          <a:p>
            <a:pPr marL="228600" marR="0" lvl="3"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Fourth level</a:t>
            </a:r>
          </a:p>
          <a:p>
            <a:pPr marL="228600" marR="0" lvl="4" indent="-228600" algn="l" defTabSz="914400" rtl="0" eaLnBrk="1" fontAlgn="auto" latinLnBrk="0" hangingPunct="1">
              <a:lnSpc>
                <a:spcPct val="90000"/>
              </a:lnSpc>
              <a:spcBef>
                <a:spcPct val="30000"/>
              </a:spcBef>
              <a:spcAft>
                <a:spcPts val="0"/>
              </a:spcAft>
              <a:buClr>
                <a:srgbClr val="9B2D1F"/>
              </a:buClr>
              <a:buSzPct val="70000"/>
              <a:buFont typeface="Arial" panose="020B0604020202020204" pitchFamily="34" charset="0"/>
              <a:buChar char="•"/>
              <a:tabLst/>
              <a:defRPr/>
            </a:pPr>
            <a:r>
              <a:rPr kumimoji="0" lang="en-US" sz="2400" b="0" i="0" u="none" strike="noStrike" kern="1200" cap="none" spc="0" normalizeH="0" baseline="0" noProof="0" smtClean="0">
                <a:ln>
                  <a:noFill/>
                </a:ln>
                <a:solidFill>
                  <a:srgbClr val="E9E5DC"/>
                </a:solidFill>
                <a:effectLst/>
                <a:uLnTx/>
                <a:uFillTx/>
                <a:latin typeface="+mn-lt"/>
              </a:rPr>
              <a:t>Fifth level</a:t>
            </a:r>
            <a:endParaRPr kumimoji="0" lang="en-US" sz="1800" b="0" i="0" u="none" strike="noStrike" kern="1200" cap="none" spc="0" normalizeH="0" baseline="0" noProof="0" dirty="0" smtClean="0">
              <a:ln>
                <a:noFill/>
              </a:ln>
              <a:solidFill>
                <a:srgbClr val="E9E5DC"/>
              </a:solidFill>
              <a:effectLst/>
              <a:uLnTx/>
              <a:uFillTx/>
              <a:latin typeface="+mn-lt"/>
            </a:endParaRPr>
          </a:p>
        </p:txBody>
      </p:sp>
      <p:sp>
        <p:nvSpPr>
          <p:cNvPr id="4" name="Text Placeholder 3"/>
          <p:cNvSpPr>
            <a:spLocks noGrp="1"/>
          </p:cNvSpPr>
          <p:nvPr>
            <p:ph type="body" sz="half" idx="2"/>
          </p:nvPr>
        </p:nvSpPr>
        <p:spPr>
          <a:xfrm>
            <a:off x="342900" y="2254249"/>
            <a:ext cx="2949178"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128772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609599"/>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600450" y="987425"/>
            <a:ext cx="4314825" cy="4613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42900" y="2254249"/>
            <a:ext cx="2949178"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E9614F-14E9-4746-8287-58201D8BD224}" type="datetimeFigureOut">
              <a:rPr lang="en-US" smtClean="0"/>
              <a:pPr/>
              <a:t>10/8/2014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569576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639794"/>
            <a:ext cx="7572375" cy="115090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1825625"/>
            <a:ext cx="7572375" cy="377800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48E9614F-14E9-4746-8287-58201D8BD224}" type="datetimeFigureOut">
              <a:rPr lang="en-US" smtClean="0"/>
              <a:pPr/>
              <a:t>10/8/2014</a:t>
            </a:fld>
            <a:endParaRPr lang="en-US" dirty="0"/>
          </a:p>
        </p:txBody>
      </p:sp>
      <p:sp>
        <p:nvSpPr>
          <p:cNvPr id="5"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fld id="{278A6E27-1B03-4A7C-8C3B-3D0C84DDAD34}" type="slidenum">
              <a:rPr lang="en-US" smtClean="0"/>
              <a:pPr/>
              <a:t>‹#›</a:t>
            </a:fld>
            <a:endParaRPr lang="en-US" dirty="0"/>
          </a:p>
        </p:txBody>
      </p:sp>
    </p:spTree>
    <p:extLst>
      <p:ext uri="{BB962C8B-B14F-4D97-AF65-F5344CB8AC3E}">
        <p14:creationId xmlns="" xmlns:p14="http://schemas.microsoft.com/office/powerpoint/2010/main" val="165648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0" orient="horz" pos="2160" userDrawn="1">
          <p15:clr>
            <a:srgbClr val="F26B43"/>
          </p15:clr>
        </p15:guide>
        <p15:guide id="0" pos="3840" userDrawn="1">
          <p15:clr>
            <a:srgbClr val="F26B43"/>
          </p15:clr>
        </p15:guide>
        <p15:guide id="0" pos="288" userDrawn="1">
          <p15:clr>
            <a:srgbClr val="F26B43"/>
          </p15:clr>
        </p15:guide>
        <p15:guide id="0" pos="6648" userDrawn="1">
          <p15:clr>
            <a:srgbClr val="F26B43"/>
          </p15:clr>
        </p15:guide>
        <p15:guide id="0" orient="horz" pos="3528" userDrawn="1">
          <p15:clr>
            <a:srgbClr val="F26B43"/>
          </p15:clr>
        </p15:guide>
        <p15:guide id="1"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audio" Target="file:///C:\Users\DENNIS\Music\Autumn_Leaves-for-David.mp3"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1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tiff"/><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tiff"/></Relationships>
</file>

<file path=ppt/slides/_rels/slide11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24.jpeg"/></Relationships>
</file>

<file path=ppt/slides/_rels/slide14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8.jpeg"/><Relationship Id="rId7" Type="http://schemas.openxmlformats.org/officeDocument/2006/relationships/image" Target="../media/image154.pn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7.jpeg"/></Relationships>
</file>

<file path=ppt/slides/_rels/slide15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file:///C:\Users\DENNIS\Music\BattleHymn-reduced-volume.mp3"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audio" Target="file:///C:\Users\DENNIS\Music\OverThere-Clip.mp3" TargetMode="Externa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audio" Target="file:///C:\Users\DENNIS\Music\OverThere-Clip.mp3"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8153400" cy="5359400"/>
          </a:xfrm>
        </p:spPr>
        <p:txBody>
          <a:bodyPr anchor="ctr"/>
          <a:lstStyle/>
          <a:p>
            <a:pPr>
              <a:lnSpc>
                <a:spcPct val="100000"/>
              </a:lnSpc>
            </a:pPr>
            <a:r>
              <a:rPr lang="en-US" b="0" dirty="0" smtClean="0">
                <a:latin typeface="Castellar" pitchFamily="18" charset="0"/>
              </a:rPr>
              <a:t>James Edward</a:t>
            </a:r>
            <a:br>
              <a:rPr lang="en-US" b="0" dirty="0" smtClean="0">
                <a:latin typeface="Castellar" pitchFamily="18" charset="0"/>
              </a:rPr>
            </a:br>
            <a:r>
              <a:rPr lang="en-US" b="0" dirty="0" smtClean="0">
                <a:latin typeface="Castellar" pitchFamily="18" charset="0"/>
              </a:rPr>
              <a:t> </a:t>
            </a:r>
            <a:r>
              <a:rPr lang="en-US" sz="8000" b="0" dirty="0" smtClean="0">
                <a:latin typeface="Castellar" pitchFamily="18" charset="0"/>
              </a:rPr>
              <a:t>Padgett</a:t>
            </a:r>
            <a:endParaRPr lang="en-US" sz="8000" b="0" dirty="0">
              <a:latin typeface="Castellar" pitchFamily="18" charset="0"/>
            </a:endParaRPr>
          </a:p>
        </p:txBody>
      </p:sp>
      <p:pic>
        <p:nvPicPr>
          <p:cNvPr id="4" name="Autumn_Leaves-for-David.mp3">
            <a:hlinkClick r:id="" action="ppaction://media"/>
          </p:cNvPr>
          <p:cNvPicPr>
            <a:picLocks noRot="1" noChangeAspect="1"/>
          </p:cNvPicPr>
          <p:nvPr>
            <a:audioFile r:link="rId1"/>
          </p:nvPr>
        </p:nvPicPr>
        <p:blipFill>
          <a:blip r:embed="rId3" cstate="print"/>
          <a:stretch>
            <a:fillRect/>
          </a:stretch>
        </p:blipFill>
        <p:spPr>
          <a:xfrm>
            <a:off x="9448800" y="62484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 presetClass="mediacall" presetSubtype="0" fill="hold" nodeType="afterEffect">
                                  <p:stCondLst>
                                    <p:cond delay="0"/>
                                  </p:stCondLst>
                                  <p:childTnLst>
                                    <p:cmd type="call" cmd="playFrom(0.0)">
                                      <p:cBhvr>
                                        <p:cTn id="10" dur="135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sp>
        <p:nvSpPr>
          <p:cNvPr id="5" name="TextBox 4"/>
          <p:cNvSpPr txBox="1"/>
          <p:nvPr/>
        </p:nvSpPr>
        <p:spPr>
          <a:xfrm>
            <a:off x="6096000" y="1524000"/>
            <a:ext cx="2895600" cy="1631216"/>
          </a:xfrm>
          <a:prstGeom prst="rect">
            <a:avLst/>
          </a:prstGeom>
          <a:noFill/>
          <a:ln>
            <a:noFill/>
          </a:ln>
        </p:spPr>
        <p:txBody>
          <a:bodyPr wrap="square" rtlCol="0">
            <a:spAutoFit/>
          </a:bodyPr>
          <a:lstStyle/>
          <a:p>
            <a:r>
              <a:rPr lang="en-US" sz="2000" dirty="0" smtClean="0">
                <a:solidFill>
                  <a:schemeClr val="bg1"/>
                </a:solidFill>
              </a:rPr>
              <a:t>Camp of </a:t>
            </a:r>
            <a:br>
              <a:rPr lang="en-US" sz="2000" dirty="0" smtClean="0">
                <a:solidFill>
                  <a:schemeClr val="bg1"/>
                </a:solidFill>
              </a:rPr>
            </a:br>
            <a:r>
              <a:rPr lang="en-US" sz="2000" dirty="0" smtClean="0">
                <a:solidFill>
                  <a:schemeClr val="bg1"/>
                </a:solidFill>
              </a:rPr>
              <a:t>31st Pennsylvania Infantry near Washington, D.C., 1862</a:t>
            </a:r>
            <a:endParaRPr lang="en-US" sz="2000" dirty="0">
              <a:solidFill>
                <a:schemeClr val="bg1"/>
              </a:solidFill>
            </a:endParaRPr>
          </a:p>
        </p:txBody>
      </p:sp>
      <p:pic>
        <p:nvPicPr>
          <p:cNvPr id="7" name="Content Placeholder 6" descr="Civil-War-Camp-Washington-D.C..jpg"/>
          <p:cNvPicPr>
            <a:picLocks noGrp="1" noChangeAspect="1"/>
          </p:cNvPicPr>
          <p:nvPr>
            <p:ph idx="1"/>
          </p:nvPr>
        </p:nvPicPr>
        <p:blipFill>
          <a:blip r:embed="rId2" cstate="print"/>
          <a:stretch>
            <a:fillRect/>
          </a:stretch>
        </p:blipFill>
        <p:spPr>
          <a:xfrm>
            <a:off x="175148" y="1447800"/>
            <a:ext cx="5692252" cy="4478026"/>
          </a:xfrm>
        </p:spPr>
      </p:pic>
      <p:sp>
        <p:nvSpPr>
          <p:cNvPr id="6" name="TextBox 5"/>
          <p:cNvSpPr txBox="1"/>
          <p:nvPr/>
        </p:nvSpPr>
        <p:spPr>
          <a:xfrm>
            <a:off x="6096000" y="3581400"/>
            <a:ext cx="2895600" cy="1631216"/>
          </a:xfrm>
          <a:prstGeom prst="rect">
            <a:avLst/>
          </a:prstGeom>
          <a:noFill/>
          <a:ln>
            <a:noFill/>
          </a:ln>
        </p:spPr>
        <p:txBody>
          <a:bodyPr wrap="square" rtlCol="0">
            <a:spAutoFit/>
          </a:bodyPr>
          <a:lstStyle/>
          <a:p>
            <a:r>
              <a:rPr lang="en-US" sz="2000" dirty="0" smtClean="0">
                <a:solidFill>
                  <a:schemeClr val="bg1"/>
                </a:solidFill>
              </a:rPr>
              <a:t>The District’s population grew from 60,000 to over 200,000 during the Civil War</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3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Padgett’s in the news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fontScale="92500" lnSpcReduction="20000"/>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 obtained a job at the Assessor’s Office for $2.50 per day, but it was not a full-time job nor permanent.</a:t>
            </a:r>
            <a:br>
              <a:rPr lang="en-US" sz="3200" dirty="0" smtClean="0">
                <a:solidFill>
                  <a:schemeClr val="bg1"/>
                </a:solidFill>
              </a:rPr>
            </a:br>
            <a:endParaRPr lang="en-US" sz="32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On November 4, 1912, Helen filed for a divorce seeking alimony.</a:t>
            </a: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 was sick for several months during the course of the dissolution proceeding</a:t>
            </a: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in the news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grpSp>
        <p:nvGrpSpPr>
          <p:cNvPr id="8" name="Group 7"/>
          <p:cNvGrpSpPr/>
          <p:nvPr/>
        </p:nvGrpSpPr>
        <p:grpSpPr>
          <a:xfrm>
            <a:off x="4572000" y="1524000"/>
            <a:ext cx="4343400" cy="5152465"/>
            <a:chOff x="4572000" y="1524000"/>
            <a:chExt cx="4343400" cy="5152465"/>
          </a:xfrm>
        </p:grpSpPr>
        <p:pic>
          <p:nvPicPr>
            <p:cNvPr id="5" name="Picture 4" descr="Helenita-Padgett-was-a-bridesmade-Washington-Post-Oct-06-1910.png"/>
            <p:cNvPicPr>
              <a:picLocks noChangeAspect="1"/>
            </p:cNvPicPr>
            <p:nvPr/>
          </p:nvPicPr>
          <p:blipFill>
            <a:blip r:embed="rId2" cstate="print"/>
            <a:stretch>
              <a:fillRect/>
            </a:stretch>
          </p:blipFill>
          <p:spPr>
            <a:xfrm>
              <a:off x="4572000" y="1524000"/>
              <a:ext cx="4343400" cy="5152465"/>
            </a:xfrm>
            <a:prstGeom prst="rect">
              <a:avLst/>
            </a:prstGeom>
          </p:spPr>
        </p:pic>
        <p:sp>
          <p:nvSpPr>
            <p:cNvPr id="6" name="Rectangle 5"/>
            <p:cNvSpPr/>
            <p:nvPr/>
          </p:nvSpPr>
          <p:spPr>
            <a:xfrm>
              <a:off x="4648200" y="4191000"/>
              <a:ext cx="2286000" cy="228600"/>
            </a:xfrm>
            <a:prstGeom prst="rect">
              <a:avLst/>
            </a:prstGeom>
            <a:solidFill>
              <a:srgbClr val="FFFF00">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9" name="Content Placeholder 10"/>
          <p:cNvSpPr txBox="1">
            <a:spLocks/>
          </p:cNvSpPr>
          <p:nvPr/>
        </p:nvSpPr>
        <p:spPr>
          <a:xfrm>
            <a:off x="495300" y="1524000"/>
            <a:ext cx="3924300" cy="42320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2000" dirty="0" smtClean="0">
                <a:solidFill>
                  <a:schemeClr val="bg1"/>
                </a:solidFill>
              </a:rPr>
              <a:t>Meanwhile, Helenita was having some fun. . .</a:t>
            </a:r>
            <a:br>
              <a:rPr lang="en-US" sz="2000" dirty="0" smtClean="0">
                <a:solidFill>
                  <a:schemeClr val="bg1"/>
                </a:solidFill>
              </a:rPr>
            </a:br>
            <a:endParaRPr lang="en-US" sz="20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in a wedding in October, 1910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in the news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5105400" y="1752600"/>
            <a:ext cx="3924300" cy="42320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in another wedding in March, 1911</a:t>
            </a:r>
          </a:p>
        </p:txBody>
      </p:sp>
      <p:grpSp>
        <p:nvGrpSpPr>
          <p:cNvPr id="12" name="Group 11"/>
          <p:cNvGrpSpPr/>
          <p:nvPr/>
        </p:nvGrpSpPr>
        <p:grpSpPr>
          <a:xfrm>
            <a:off x="152399" y="1752600"/>
            <a:ext cx="5029201" cy="3886200"/>
            <a:chOff x="152399" y="1752600"/>
            <a:chExt cx="5029201" cy="3886200"/>
          </a:xfrm>
        </p:grpSpPr>
        <p:pic>
          <p:nvPicPr>
            <p:cNvPr id="8" name="Picture 7" descr="Helenita-Padgett-to-be-a-bridesmade-for-Miss-Jean-Wilkie_March-30-2911.jpg"/>
            <p:cNvPicPr>
              <a:picLocks noChangeAspect="1"/>
            </p:cNvPicPr>
            <p:nvPr/>
          </p:nvPicPr>
          <p:blipFill>
            <a:blip r:embed="rId2" cstate="print"/>
            <a:srcRect l="6667" t="17243" r="40833" b="15878"/>
            <a:stretch>
              <a:fillRect/>
            </a:stretch>
          </p:blipFill>
          <p:spPr>
            <a:xfrm>
              <a:off x="152399" y="1752600"/>
              <a:ext cx="4996543" cy="3886200"/>
            </a:xfrm>
            <a:prstGeom prst="rect">
              <a:avLst/>
            </a:prstGeom>
          </p:spPr>
        </p:pic>
        <p:sp>
          <p:nvSpPr>
            <p:cNvPr id="10" name="Rectangle 9"/>
            <p:cNvSpPr/>
            <p:nvPr/>
          </p:nvSpPr>
          <p:spPr>
            <a:xfrm>
              <a:off x="3505200" y="3581400"/>
              <a:ext cx="1676400" cy="228600"/>
            </a:xfrm>
            <a:prstGeom prst="rect">
              <a:avLst/>
            </a:prstGeom>
            <a:solidFill>
              <a:srgbClr val="FFFF00">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Rectangle 10"/>
            <p:cNvSpPr/>
            <p:nvPr/>
          </p:nvSpPr>
          <p:spPr>
            <a:xfrm>
              <a:off x="304800" y="3733800"/>
              <a:ext cx="1447800" cy="304800"/>
            </a:xfrm>
            <a:prstGeom prst="rect">
              <a:avLst/>
            </a:prstGeom>
            <a:solidFill>
              <a:srgbClr val="FFFF00">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in the news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953000" y="1752600"/>
            <a:ext cx="3924300" cy="42320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dined with her Phi Delta Sigma Society in </a:t>
            </a:r>
            <a:br>
              <a:rPr lang="en-US" sz="3200" dirty="0" smtClean="0">
                <a:solidFill>
                  <a:schemeClr val="bg1"/>
                </a:solidFill>
              </a:rPr>
            </a:br>
            <a:r>
              <a:rPr lang="en-US" sz="3200" dirty="0" smtClean="0">
                <a:solidFill>
                  <a:schemeClr val="bg1"/>
                </a:solidFill>
              </a:rPr>
              <a:t>Feb. 2, 1913</a:t>
            </a:r>
          </a:p>
        </p:txBody>
      </p:sp>
      <p:pic>
        <p:nvPicPr>
          <p:cNvPr id="3074" name="Picture 2" descr="C:\Users\DENNIS\Pictures\1_Padgett-Movie-Pictures\Helenita-Padgett-Girl-Students-Dine-Washington-Herald-Feb-02-1913-img2.png"/>
          <p:cNvPicPr>
            <a:picLocks noChangeAspect="1" noChangeArrowheads="1"/>
          </p:cNvPicPr>
          <p:nvPr/>
        </p:nvPicPr>
        <p:blipFill>
          <a:blip r:embed="rId2" cstate="print"/>
          <a:srcRect/>
          <a:stretch>
            <a:fillRect/>
          </a:stretch>
        </p:blipFill>
        <p:spPr bwMode="auto">
          <a:xfrm>
            <a:off x="304800" y="1828800"/>
            <a:ext cx="4543425" cy="4029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Helen’s passing</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indent="-228600" algn="ctr">
              <a:lnSpc>
                <a:spcPct val="90000"/>
              </a:lnSpc>
              <a:spcBef>
                <a:spcPct val="30000"/>
              </a:spcBef>
              <a:buClr>
                <a:schemeClr val="accent2"/>
              </a:buClr>
              <a:buSzPct val="70000"/>
              <a:buFont typeface="Arial" pitchFamily="34" charset="0"/>
              <a:buChar char="•"/>
              <a:defRPr/>
            </a:pPr>
            <a:r>
              <a:rPr lang="en-US" sz="3000" dirty="0" smtClean="0">
                <a:solidFill>
                  <a:schemeClr val="bg1"/>
                </a:solidFill>
              </a:rPr>
              <a:t>On a Thursday morning, the </a:t>
            </a:r>
            <a:br>
              <a:rPr lang="en-US" sz="3000" dirty="0" smtClean="0">
                <a:solidFill>
                  <a:schemeClr val="bg1"/>
                </a:solidFill>
              </a:rPr>
            </a:br>
            <a:r>
              <a:rPr lang="en-US" sz="3000" dirty="0" smtClean="0">
                <a:solidFill>
                  <a:schemeClr val="bg1"/>
                </a:solidFill>
              </a:rPr>
              <a:t>12</a:t>
            </a:r>
            <a:r>
              <a:rPr lang="en-US" sz="3000" baseline="30000" dirty="0" smtClean="0">
                <a:solidFill>
                  <a:schemeClr val="bg1"/>
                </a:solidFill>
              </a:rPr>
              <a:t>th</a:t>
            </a:r>
            <a:r>
              <a:rPr lang="en-US" sz="3000" dirty="0" smtClean="0">
                <a:solidFill>
                  <a:schemeClr val="bg1"/>
                </a:solidFill>
              </a:rPr>
              <a:t> of February, 1914, </a:t>
            </a:r>
            <a:br>
              <a:rPr lang="en-US" sz="3000" dirty="0" smtClean="0">
                <a:solidFill>
                  <a:schemeClr val="bg1"/>
                </a:solidFill>
              </a:rPr>
            </a:br>
            <a:r>
              <a:rPr lang="en-US" sz="3000" dirty="0" smtClean="0">
                <a:solidFill>
                  <a:schemeClr val="bg1"/>
                </a:solidFill>
              </a:rPr>
              <a:t>Helen Worman Heyde Padgett died in a Wernersville, Pennsylvania sanitarium from complications due to </a:t>
            </a:r>
            <a:br>
              <a:rPr lang="en-US" sz="3000" dirty="0" smtClean="0">
                <a:solidFill>
                  <a:schemeClr val="bg1"/>
                </a:solidFill>
              </a:rPr>
            </a:br>
            <a:r>
              <a:rPr lang="en-US" sz="3000" dirty="0" smtClean="0">
                <a:solidFill>
                  <a:schemeClr val="bg1"/>
                </a:solidFill>
              </a:rPr>
              <a:t>Aortic Regurgitation. </a:t>
            </a:r>
            <a:br>
              <a:rPr lang="en-US" sz="3000" dirty="0" smtClean="0">
                <a:solidFill>
                  <a:schemeClr val="bg1"/>
                </a:solidFill>
              </a:rPr>
            </a:br>
            <a:r>
              <a:rPr lang="en-US" sz="3000" dirty="0" smtClean="0">
                <a:solidFill>
                  <a:schemeClr val="bg1"/>
                </a:solidFill>
              </a:rPr>
              <a:t>She was only 51 years, 3 months and 20 days of living in the material world.  </a:t>
            </a:r>
          </a:p>
          <a:p>
            <a:pPr marL="228600" indent="-228600" algn="ctr">
              <a:lnSpc>
                <a:spcPct val="90000"/>
              </a:lnSpc>
              <a:spcBef>
                <a:spcPct val="30000"/>
              </a:spcBef>
              <a:buClr>
                <a:schemeClr val="accent2"/>
              </a:buClr>
              <a:buSzPct val="70000"/>
              <a:buFont typeface="Arial" pitchFamily="34" charset="0"/>
              <a:buChar char="•"/>
              <a:defRPr/>
            </a:pPr>
            <a:r>
              <a:rPr lang="en-US" sz="3000" dirty="0" smtClean="0">
                <a:solidFill>
                  <a:schemeClr val="bg1"/>
                </a:solidFill>
              </a:rPr>
              <a:t>The obituary below appeared in the Washington Herald on the following day.</a:t>
            </a: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Helen’s passing</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5" name="Picture 4" descr="Helen-Padgett's-obituary-Feb-13-1914.png"/>
          <p:cNvPicPr>
            <a:picLocks noChangeAspect="1"/>
          </p:cNvPicPr>
          <p:nvPr/>
        </p:nvPicPr>
        <p:blipFill>
          <a:blip r:embed="rId2" cstate="print"/>
          <a:stretch>
            <a:fillRect/>
          </a:stretch>
        </p:blipFill>
        <p:spPr>
          <a:xfrm>
            <a:off x="152400" y="1624887"/>
            <a:ext cx="8770018" cy="4318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Helen’s passing</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8" name="Picture 7" descr="Helen-W-Padgett_death-certificate-Feb-12-1914.jpg"/>
          <p:cNvPicPr>
            <a:picLocks noChangeAspect="1"/>
          </p:cNvPicPr>
          <p:nvPr/>
        </p:nvPicPr>
        <p:blipFill>
          <a:blip r:embed="rId2" cstate="print"/>
          <a:srcRect l="3614" t="4301" r="4388" b="3226"/>
          <a:stretch>
            <a:fillRect/>
          </a:stretch>
        </p:blipFill>
        <p:spPr>
          <a:xfrm>
            <a:off x="762000" y="0"/>
            <a:ext cx="7488865" cy="7000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Helen’s passing</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1524000"/>
            <a:ext cx="8572500" cy="42320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defRPr/>
            </a:pPr>
            <a:r>
              <a:rPr lang="en-US" sz="3200" dirty="0" smtClean="0">
                <a:solidFill>
                  <a:schemeClr val="bg1"/>
                </a:solidFill>
              </a:rPr>
              <a:t>We do not know how much, or if at all, James and Helen met while they were separated.</a:t>
            </a:r>
          </a:p>
          <a:p>
            <a:pPr marL="228600" lvl="0" indent="-228600">
              <a:lnSpc>
                <a:spcPct val="90000"/>
              </a:lnSpc>
              <a:spcBef>
                <a:spcPct val="30000"/>
              </a:spcBef>
              <a:buClr>
                <a:schemeClr val="accent2"/>
              </a:buClr>
              <a:buSzPct val="70000"/>
              <a:defRPr/>
            </a:pPr>
            <a:r>
              <a:rPr lang="en-US" sz="3200" dirty="0" smtClean="0">
                <a:solidFill>
                  <a:schemeClr val="bg1"/>
                </a:solidFill>
              </a:rPr>
              <a:t>However, in one of Helen’s messages through her husband’s mediumship, </a:t>
            </a:r>
            <a:br>
              <a:rPr lang="en-US" sz="3200" dirty="0" smtClean="0">
                <a:solidFill>
                  <a:schemeClr val="bg1"/>
                </a:solidFill>
              </a:rPr>
            </a:br>
            <a:r>
              <a:rPr lang="en-US" sz="3200" dirty="0" smtClean="0">
                <a:solidFill>
                  <a:schemeClr val="bg1"/>
                </a:solidFill>
              </a:rPr>
              <a:t>she wrote the following.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Helen’s passing</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1524000"/>
            <a:ext cx="8572500" cy="4232031"/>
          </a:xfrm>
          <a:prstGeom prst="rect">
            <a:avLst/>
          </a:prstGeom>
        </p:spPr>
        <p:txBody>
          <a:bodyPr vert="horz" lIns="91440" tIns="45720" rIns="91440" bIns="45720" rtlCol="0">
            <a:normAutofit fontScale="85000" lnSpcReduction="20000"/>
          </a:bodyPr>
          <a:lstStyle/>
          <a:p>
            <a:r>
              <a:rPr lang="en-US" sz="3100" dirty="0" smtClean="0">
                <a:solidFill>
                  <a:schemeClr val="bg1"/>
                </a:solidFill>
              </a:rPr>
              <a:t>“Many times after we had separated did I read those wonderful letters of love in which you poured out your heart’s true love to me, and found much consolation in them and wished so often that the love might be with me again as it was when I had all your love.</a:t>
            </a:r>
            <a:br>
              <a:rPr lang="en-US" sz="3100" dirty="0" smtClean="0">
                <a:solidFill>
                  <a:schemeClr val="bg1"/>
                </a:solidFill>
              </a:rPr>
            </a:br>
            <a:endParaRPr lang="en-US" sz="3100" dirty="0" smtClean="0">
              <a:solidFill>
                <a:schemeClr val="bg1"/>
              </a:solidFill>
            </a:endParaRPr>
          </a:p>
          <a:p>
            <a:r>
              <a:rPr lang="en-US" sz="3100" dirty="0" smtClean="0">
                <a:solidFill>
                  <a:schemeClr val="bg1"/>
                </a:solidFill>
              </a:rPr>
              <a:t>They were very precious to me and made me live again in the happiness of the past and wished that you were still my own dear Ned, as you were when they were written.” </a:t>
            </a:r>
            <a:r>
              <a:rPr lang="en-US" sz="3200" dirty="0" smtClean="0">
                <a:solidFill>
                  <a:schemeClr val="bg1"/>
                </a:solidFill>
              </a:rPr>
              <a:t/>
            </a:r>
            <a:br>
              <a:rPr lang="en-US" sz="3200" dirty="0" smtClean="0">
                <a:solidFill>
                  <a:schemeClr val="bg1"/>
                </a:solidFill>
              </a:rPr>
            </a:br>
            <a:r>
              <a:rPr lang="en-US" sz="3200" dirty="0" smtClean="0">
                <a:solidFill>
                  <a:schemeClr val="bg1"/>
                </a:solidFill>
              </a:rPr>
              <a:t> </a:t>
            </a:r>
            <a:br>
              <a:rPr lang="en-US" sz="3200" dirty="0" smtClean="0">
                <a:solidFill>
                  <a:schemeClr val="bg1"/>
                </a:solidFill>
              </a:rPr>
            </a:br>
            <a:r>
              <a:rPr lang="en-US" sz="2800" dirty="0" smtClean="0">
                <a:solidFill>
                  <a:schemeClr val="bg1"/>
                </a:solidFill>
              </a:rPr>
              <a:t>-- Helen Padgett, in a message dated November 2, 1921</a:t>
            </a: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Helen’s passing</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1524000"/>
            <a:ext cx="8572500" cy="4232031"/>
          </a:xfrm>
          <a:prstGeom prst="rect">
            <a:avLst/>
          </a:prstGeom>
        </p:spPr>
        <p:txBody>
          <a:bodyPr vert="horz" lIns="91440" tIns="45720" rIns="91440" bIns="45720" rtlCol="0">
            <a:normAutofit/>
          </a:bodyPr>
          <a:lstStyle/>
          <a:p>
            <a:r>
              <a:rPr lang="en-US" sz="3100" dirty="0" smtClean="0">
                <a:solidFill>
                  <a:schemeClr val="bg1"/>
                </a:solidFill>
              </a:rPr>
              <a:t>We do know definitively that Helen and James were </a:t>
            </a:r>
            <a:r>
              <a:rPr lang="en-US" sz="3100" i="1" dirty="0" smtClean="0">
                <a:solidFill>
                  <a:schemeClr val="bg1"/>
                </a:solidFill>
              </a:rPr>
              <a:t>still </a:t>
            </a:r>
            <a:r>
              <a:rPr lang="en-US" sz="3100" dirty="0" smtClean="0">
                <a:solidFill>
                  <a:schemeClr val="bg1"/>
                </a:solidFill>
              </a:rPr>
              <a:t>married at the time of her death.</a:t>
            </a:r>
          </a:p>
          <a:p>
            <a:endParaRPr lang="en-US" sz="3100" i="1" dirty="0" smtClean="0">
              <a:solidFill>
                <a:schemeClr val="bg1"/>
              </a:solidFill>
            </a:endParaRPr>
          </a:p>
          <a:p>
            <a:r>
              <a:rPr lang="en-US" sz="3100" dirty="0" smtClean="0">
                <a:solidFill>
                  <a:schemeClr val="bg1"/>
                </a:solidFill>
              </a:rPr>
              <a:t>With the long illnesses of Helen, the court case was never completed and the case was dismissed.</a:t>
            </a:r>
            <a:endParaRPr lang="en-US" sz="3200" dirty="0" smtClean="0">
              <a:solidFill>
                <a:schemeClr val="bg1"/>
              </a:solidFill>
            </a:endParaRPr>
          </a:p>
        </p:txBody>
      </p:sp>
      <p:pic>
        <p:nvPicPr>
          <p:cNvPr id="12" name="Picture 11" descr="Dismissal.jpg"/>
          <p:cNvPicPr>
            <a:picLocks noChangeAspect="1"/>
          </p:cNvPicPr>
          <p:nvPr/>
        </p:nvPicPr>
        <p:blipFill>
          <a:blip r:embed="rId2" cstate="print"/>
          <a:stretch>
            <a:fillRect/>
          </a:stretch>
        </p:blipFill>
        <p:spPr>
          <a:xfrm>
            <a:off x="2489322" y="0"/>
            <a:ext cx="4165356" cy="6858000"/>
          </a:xfrm>
          <a:prstGeom prst="rect">
            <a:avLst/>
          </a:prstGeom>
        </p:spPr>
      </p:pic>
      <p:sp>
        <p:nvSpPr>
          <p:cNvPr id="11" name="Rectangle 10"/>
          <p:cNvSpPr/>
          <p:nvPr/>
        </p:nvSpPr>
        <p:spPr>
          <a:xfrm>
            <a:off x="2743200" y="4648200"/>
            <a:ext cx="3886200" cy="762000"/>
          </a:xfrm>
          <a:prstGeom prst="rect">
            <a:avLst/>
          </a:prstGeom>
          <a:solidFill>
            <a:srgbClr val="FFFF00">
              <a:alpha val="21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2000"/>
                                        <p:tgtEl>
                                          <p:spTgt spid="1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sp>
        <p:nvSpPr>
          <p:cNvPr id="5" name="TextBox 4"/>
          <p:cNvSpPr txBox="1"/>
          <p:nvPr/>
        </p:nvSpPr>
        <p:spPr>
          <a:xfrm>
            <a:off x="5638800" y="1600200"/>
            <a:ext cx="3352800" cy="3785652"/>
          </a:xfrm>
          <a:prstGeom prst="rect">
            <a:avLst/>
          </a:prstGeom>
          <a:noFill/>
          <a:ln>
            <a:noFill/>
          </a:ln>
        </p:spPr>
        <p:txBody>
          <a:bodyPr wrap="square" rtlCol="0">
            <a:spAutoFit/>
          </a:bodyPr>
          <a:lstStyle/>
          <a:p>
            <a:r>
              <a:rPr lang="en-US" sz="2000" dirty="0" smtClean="0">
                <a:solidFill>
                  <a:schemeClr val="bg1"/>
                </a:solidFill>
              </a:rPr>
              <a:t>The Capital building was under construction during the Civil War, pictured here in 1861 for President Abraham Lincoln’s first inaugural address.</a:t>
            </a:r>
          </a:p>
          <a:p>
            <a:endParaRPr lang="en-US" sz="2000" dirty="0" smtClean="0">
              <a:solidFill>
                <a:schemeClr val="bg1"/>
              </a:solidFill>
            </a:endParaRPr>
          </a:p>
          <a:p>
            <a:r>
              <a:rPr lang="en-US" sz="2000" dirty="0" smtClean="0">
                <a:solidFill>
                  <a:schemeClr val="bg1"/>
                </a:solidFill>
              </a:rPr>
              <a:t>Padgett was 8 years, 6 months old when Lincoln first took office. </a:t>
            </a:r>
            <a:endParaRPr lang="en-US" sz="2000" dirty="0">
              <a:solidFill>
                <a:schemeClr val="bg1"/>
              </a:solidFill>
            </a:endParaRPr>
          </a:p>
          <a:p>
            <a:endParaRPr lang="en-US" sz="2000" dirty="0">
              <a:solidFill>
                <a:schemeClr val="bg1"/>
              </a:solidFill>
            </a:endParaRPr>
          </a:p>
        </p:txBody>
      </p:sp>
      <p:pic>
        <p:nvPicPr>
          <p:cNvPr id="7" name="Content Placeholder 6" descr="Capital-under-construction-1861'.jpg"/>
          <p:cNvPicPr>
            <a:picLocks noGrp="1" noChangeAspect="1"/>
          </p:cNvPicPr>
          <p:nvPr>
            <p:ph idx="1"/>
          </p:nvPr>
        </p:nvPicPr>
        <p:blipFill>
          <a:blip r:embed="rId2" cstate="print"/>
          <a:stretch>
            <a:fillRect/>
          </a:stretch>
        </p:blipFill>
        <p:spPr>
          <a:xfrm>
            <a:off x="152400" y="1447800"/>
            <a:ext cx="5486400" cy="4800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3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a:t>
            </a:r>
            <a:r>
              <a:rPr lang="en-US" sz="3200" dirty="0" smtClean="0"/>
              <a:t>tries to move on</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1524000"/>
            <a:ext cx="8572500" cy="42320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defRPr/>
            </a:pPr>
            <a:r>
              <a:rPr lang="en-US" sz="3200" dirty="0" smtClean="0">
                <a:solidFill>
                  <a:schemeClr val="bg1"/>
                </a:solidFill>
              </a:rPr>
              <a:t>After her mother’s passing, Helenita moved to Chicago to be near Henry &amp; Hazel.</a:t>
            </a:r>
            <a:br>
              <a:rPr lang="en-US" sz="3200" dirty="0" smtClean="0">
                <a:solidFill>
                  <a:schemeClr val="bg1"/>
                </a:solidFill>
              </a:rPr>
            </a:br>
            <a:endParaRPr lang="en-US" sz="3200" dirty="0" smtClean="0">
              <a:solidFill>
                <a:schemeClr val="bg1"/>
              </a:solidFill>
            </a:endParaRPr>
          </a:p>
          <a:p>
            <a:pPr marL="228600" lvl="0" indent="-228600">
              <a:lnSpc>
                <a:spcPct val="90000"/>
              </a:lnSpc>
              <a:spcBef>
                <a:spcPct val="30000"/>
              </a:spcBef>
              <a:buClr>
                <a:schemeClr val="accent2"/>
              </a:buClr>
              <a:buSzPct val="70000"/>
              <a:defRPr/>
            </a:pPr>
            <a:r>
              <a:rPr lang="en-US" sz="3200" dirty="0" smtClean="0">
                <a:solidFill>
                  <a:schemeClr val="bg1"/>
                </a:solidFill>
              </a:rPr>
              <a:t>She enrolled in the University of Chicago</a:t>
            </a:r>
          </a:p>
          <a:p>
            <a:pPr marL="228600" lvl="0" indent="-228600">
              <a:lnSpc>
                <a:spcPct val="90000"/>
              </a:lnSpc>
              <a:spcBef>
                <a:spcPct val="30000"/>
              </a:spcBef>
              <a:buClr>
                <a:schemeClr val="accent2"/>
              </a:buClr>
              <a:buSzPct val="70000"/>
              <a:defRPr/>
            </a:pP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p:txBody>
      </p:sp>
      <p:pic>
        <p:nvPicPr>
          <p:cNvPr id="8" name="Picture 7" descr="Helenita-in-The-Quadranglers-from-Cap-and-Gown-University-of-Chicago_1915.jpg"/>
          <p:cNvPicPr>
            <a:picLocks noChangeAspect="1"/>
          </p:cNvPicPr>
          <p:nvPr/>
        </p:nvPicPr>
        <p:blipFill>
          <a:blip r:embed="rId2" cstate="print"/>
          <a:stretch>
            <a:fillRect/>
          </a:stretch>
        </p:blipFill>
        <p:spPr>
          <a:xfrm>
            <a:off x="599064" y="0"/>
            <a:ext cx="7945871" cy="6858000"/>
          </a:xfrm>
          <a:prstGeom prst="rect">
            <a:avLst/>
          </a:prstGeom>
        </p:spPr>
      </p:pic>
      <p:pic>
        <p:nvPicPr>
          <p:cNvPr id="11" name="Picture 10" descr="Helenita_University-of-Chicago-The-Quadranglers-1915.jpg"/>
          <p:cNvPicPr>
            <a:picLocks noChangeAspect="1"/>
          </p:cNvPicPr>
          <p:nvPr/>
        </p:nvPicPr>
        <p:blipFill>
          <a:blip r:embed="rId3" cstate="print"/>
          <a:stretch>
            <a:fillRect/>
          </a:stretch>
        </p:blipFill>
        <p:spPr>
          <a:xfrm>
            <a:off x="0" y="1047697"/>
            <a:ext cx="9144000" cy="4762606"/>
          </a:xfrm>
          <a:prstGeom prst="rect">
            <a:avLst/>
          </a:prstGeom>
        </p:spPr>
      </p:pic>
      <p:cxnSp>
        <p:nvCxnSpPr>
          <p:cNvPr id="12" name="Straight Arrow Connector 11"/>
          <p:cNvCxnSpPr/>
          <p:nvPr/>
        </p:nvCxnSpPr>
        <p:spPr>
          <a:xfrm flipH="1" flipV="1">
            <a:off x="2438400" y="3657600"/>
            <a:ext cx="2514600" cy="10668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4" name="Picture 13" descr="Helenita-Padgett-from-the-Cap-and-Gown-1915_University-of-Chicago.jpg"/>
          <p:cNvPicPr>
            <a:picLocks noChangeAspect="1"/>
          </p:cNvPicPr>
          <p:nvPr/>
        </p:nvPicPr>
        <p:blipFill>
          <a:blip r:embed="rId4" cstate="print"/>
          <a:stretch>
            <a:fillRect/>
          </a:stretch>
        </p:blipFill>
        <p:spPr>
          <a:xfrm>
            <a:off x="2819400" y="381000"/>
            <a:ext cx="3657600" cy="417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800" decel="100000"/>
                                        <p:tgtEl>
                                          <p:spTgt spid="12"/>
                                        </p:tgtEl>
                                      </p:cBhvr>
                                    </p:animEffect>
                                    <p:anim calcmode="lin" valueType="num">
                                      <p:cBhvr>
                                        <p:cTn id="30" dur="800" decel="100000" fill="hold"/>
                                        <p:tgtEl>
                                          <p:spTgt spid="12"/>
                                        </p:tgtEl>
                                        <p:attrNameLst>
                                          <p:attrName>style.rotation</p:attrName>
                                        </p:attrNameLst>
                                      </p:cBhvr>
                                      <p:tavLst>
                                        <p:tav tm="0">
                                          <p:val>
                                            <p:fltVal val="-90"/>
                                          </p:val>
                                        </p:tav>
                                        <p:tav tm="100000">
                                          <p:val>
                                            <p:fltVal val="0"/>
                                          </p:val>
                                        </p:tav>
                                      </p:tavLst>
                                    </p:anim>
                                    <p:anim calcmode="lin" valueType="num">
                                      <p:cBhvr>
                                        <p:cTn id="31" dur="800" decel="100000" fill="hold"/>
                                        <p:tgtEl>
                                          <p:spTgt spid="12"/>
                                        </p:tgtEl>
                                        <p:attrNameLst>
                                          <p:attrName>ppt_x</p:attrName>
                                        </p:attrNameLst>
                                      </p:cBhvr>
                                      <p:tavLst>
                                        <p:tav tm="0">
                                          <p:val>
                                            <p:strVal val="#ppt_x+0.4"/>
                                          </p:val>
                                        </p:tav>
                                        <p:tav tm="100000">
                                          <p:val>
                                            <p:strVal val="#ppt_x-0.05"/>
                                          </p:val>
                                        </p:tav>
                                      </p:tavLst>
                                    </p:anim>
                                    <p:anim calcmode="lin" valueType="num">
                                      <p:cBhvr>
                                        <p:cTn id="32" dur="800" decel="100000" fill="hold"/>
                                        <p:tgtEl>
                                          <p:spTgt spid="12"/>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James – the medium</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1524000"/>
            <a:ext cx="8572500" cy="42320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defRPr/>
            </a:pPr>
            <a:r>
              <a:rPr lang="en-US" sz="3200" dirty="0" smtClean="0">
                <a:solidFill>
                  <a:schemeClr val="bg1"/>
                </a:solidFill>
              </a:rPr>
              <a:t>After Helen passed, James attended séance and met Mrs. Maltby, who told him of his gift. </a:t>
            </a:r>
          </a:p>
          <a:p>
            <a:pPr marL="228600" lvl="0" indent="-228600">
              <a:lnSpc>
                <a:spcPct val="90000"/>
              </a:lnSpc>
              <a:spcBef>
                <a:spcPct val="30000"/>
              </a:spcBef>
              <a:buClr>
                <a:schemeClr val="accent2"/>
              </a:buClr>
              <a:buSzPct val="70000"/>
              <a:defRPr/>
            </a:pPr>
            <a:endParaRPr lang="en-US" sz="3200" dirty="0" smtClean="0">
              <a:solidFill>
                <a:schemeClr val="bg1"/>
              </a:solidFill>
            </a:endParaRPr>
          </a:p>
          <a:p>
            <a:pPr marL="228600" lvl="0" indent="-228600">
              <a:lnSpc>
                <a:spcPct val="90000"/>
              </a:lnSpc>
              <a:spcBef>
                <a:spcPct val="30000"/>
              </a:spcBef>
              <a:buClr>
                <a:schemeClr val="accent2"/>
              </a:buClr>
              <a:buSzPct val="70000"/>
              <a:defRPr/>
            </a:pPr>
            <a:r>
              <a:rPr lang="en-US" sz="3200" dirty="0" smtClean="0">
                <a:solidFill>
                  <a:schemeClr val="bg1"/>
                </a:solidFill>
              </a:rPr>
              <a:t>  Published</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Feb. 13, 1914</a:t>
            </a:r>
          </a:p>
          <a:p>
            <a:pPr marL="228600" lvl="0" indent="-228600">
              <a:lnSpc>
                <a:spcPct val="90000"/>
              </a:lnSpc>
              <a:spcBef>
                <a:spcPct val="30000"/>
              </a:spcBef>
              <a:buClr>
                <a:schemeClr val="accent2"/>
              </a:buClr>
              <a:buSzPct val="70000"/>
              <a:defRPr/>
            </a:pP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p:txBody>
      </p:sp>
      <p:pic>
        <p:nvPicPr>
          <p:cNvPr id="13" name="Picture 12" descr="Washington-Times-Feb-13-1914-Mrs-Maltby-Spiritualism-highlighted.jpg"/>
          <p:cNvPicPr>
            <a:picLocks noChangeAspect="1"/>
          </p:cNvPicPr>
          <p:nvPr/>
        </p:nvPicPr>
        <p:blipFill>
          <a:blip r:embed="rId2" cstate="print"/>
          <a:stretch>
            <a:fillRect/>
          </a:stretch>
        </p:blipFill>
        <p:spPr>
          <a:xfrm>
            <a:off x="3429000" y="3200400"/>
            <a:ext cx="5590000" cy="327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James – the medium</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1524000"/>
            <a:ext cx="8572500" cy="4232031"/>
          </a:xfrm>
          <a:prstGeom prst="rect">
            <a:avLst/>
          </a:prstGeom>
        </p:spPr>
        <p:txBody>
          <a:bodyPr vert="horz" lIns="91440" tIns="45720" rIns="91440" bIns="45720" rtlCol="0">
            <a:normAutofit lnSpcReduction="10000"/>
          </a:bodyPr>
          <a:lstStyle/>
          <a:p>
            <a:pPr marL="228600" lvl="0" indent="-228600">
              <a:lnSpc>
                <a:spcPct val="90000"/>
              </a:lnSpc>
              <a:spcBef>
                <a:spcPct val="30000"/>
              </a:spcBef>
              <a:buClr>
                <a:schemeClr val="accent2"/>
              </a:buClr>
              <a:buSzPct val="70000"/>
              <a:defRPr/>
            </a:pPr>
            <a:r>
              <a:rPr lang="en-US" sz="3200" dirty="0" smtClean="0">
                <a:solidFill>
                  <a:schemeClr val="bg1"/>
                </a:solidFill>
              </a:rPr>
              <a:t>After Helen passed, James attended séance and met Mrs. Maltby, who told him of his gift. </a:t>
            </a:r>
          </a:p>
          <a:p>
            <a:pPr marL="228600" lvl="0" indent="-228600">
              <a:lnSpc>
                <a:spcPct val="90000"/>
              </a:lnSpc>
              <a:spcBef>
                <a:spcPct val="30000"/>
              </a:spcBef>
              <a:buClr>
                <a:schemeClr val="accent2"/>
              </a:buClr>
              <a:buSzPct val="70000"/>
              <a:defRPr/>
            </a:pPr>
            <a:endParaRPr lang="en-US" sz="3200" dirty="0" smtClean="0">
              <a:solidFill>
                <a:schemeClr val="bg1"/>
              </a:solidFill>
            </a:endParaRPr>
          </a:p>
          <a:p>
            <a:pPr marL="228600" lvl="0" indent="-228600">
              <a:lnSpc>
                <a:spcPct val="90000"/>
              </a:lnSpc>
              <a:spcBef>
                <a:spcPct val="30000"/>
              </a:spcBef>
              <a:buClr>
                <a:schemeClr val="accent2"/>
              </a:buClr>
              <a:buSzPct val="70000"/>
              <a:defRPr/>
            </a:pPr>
            <a:r>
              <a:rPr lang="en-US" sz="3200" dirty="0" smtClean="0">
                <a:solidFill>
                  <a:schemeClr val="bg1"/>
                </a:solidFill>
              </a:rPr>
              <a:t>  Published</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2800" dirty="0" smtClean="0">
                <a:solidFill>
                  <a:schemeClr val="bg1"/>
                </a:solidFill>
              </a:rPr>
              <a:t>March 28, 1914</a:t>
            </a: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p:txBody>
      </p:sp>
      <p:grpSp>
        <p:nvGrpSpPr>
          <p:cNvPr id="14" name="Group 13"/>
          <p:cNvGrpSpPr/>
          <p:nvPr/>
        </p:nvGrpSpPr>
        <p:grpSpPr>
          <a:xfrm>
            <a:off x="3429000" y="2514600"/>
            <a:ext cx="5562600" cy="3962400"/>
            <a:chOff x="3429000" y="2514600"/>
            <a:chExt cx="5562600" cy="3962400"/>
          </a:xfrm>
        </p:grpSpPr>
        <p:pic>
          <p:nvPicPr>
            <p:cNvPr id="8" name="Picture 7" descr="Mrs-Maltby-Spiritualist-article-Washington-Times-3-28-1914.jpg"/>
            <p:cNvPicPr>
              <a:picLocks noChangeAspect="1"/>
            </p:cNvPicPr>
            <p:nvPr/>
          </p:nvPicPr>
          <p:blipFill>
            <a:blip r:embed="rId2" cstate="print"/>
            <a:srcRect l="4874" r="30910" b="32759"/>
            <a:stretch>
              <a:fillRect/>
            </a:stretch>
          </p:blipFill>
          <p:spPr>
            <a:xfrm>
              <a:off x="3429000" y="2514600"/>
              <a:ext cx="5553817" cy="3962400"/>
            </a:xfrm>
            <a:prstGeom prst="rect">
              <a:avLst/>
            </a:prstGeom>
          </p:spPr>
        </p:pic>
        <p:sp>
          <p:nvSpPr>
            <p:cNvPr id="11" name="Rectangle 10"/>
            <p:cNvSpPr/>
            <p:nvPr/>
          </p:nvSpPr>
          <p:spPr>
            <a:xfrm>
              <a:off x="6705600" y="5562600"/>
              <a:ext cx="2286000" cy="228600"/>
            </a:xfrm>
            <a:prstGeom prst="rect">
              <a:avLst/>
            </a:prstGeom>
            <a:solidFill>
              <a:srgbClr val="FFFF00">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Rectangle 11"/>
            <p:cNvSpPr/>
            <p:nvPr/>
          </p:nvSpPr>
          <p:spPr>
            <a:xfrm>
              <a:off x="4114800" y="5791200"/>
              <a:ext cx="2286000" cy="228600"/>
            </a:xfrm>
            <a:prstGeom prst="rect">
              <a:avLst/>
            </a:prstGeom>
            <a:solidFill>
              <a:srgbClr val="FFFF00">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James – the medium</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2133600"/>
            <a:ext cx="3962400" cy="36224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defRPr/>
            </a:pPr>
            <a:r>
              <a:rPr lang="en-US" sz="3200" dirty="0" smtClean="0">
                <a:solidFill>
                  <a:schemeClr val="bg1"/>
                </a:solidFill>
              </a:rPr>
              <a:t>One of the books that James read regarding mediumship.</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a:p>
            <a:pPr marL="228600" lvl="0" indent="-228600">
              <a:lnSpc>
                <a:spcPct val="90000"/>
              </a:lnSpc>
              <a:spcBef>
                <a:spcPct val="30000"/>
              </a:spcBef>
              <a:buClr>
                <a:schemeClr val="accent2"/>
              </a:buClr>
              <a:buSzPct val="70000"/>
              <a:defRPr/>
            </a:pPr>
            <a:endParaRPr lang="en-US" sz="3200" dirty="0" smtClean="0">
              <a:solidFill>
                <a:schemeClr val="bg1"/>
              </a:solidFill>
            </a:endParaRPr>
          </a:p>
        </p:txBody>
      </p:sp>
      <p:pic>
        <p:nvPicPr>
          <p:cNvPr id="13" name="Picture 12" descr="Immortality-J.M.-Peebles-with-title.jpg"/>
          <p:cNvPicPr/>
          <p:nvPr/>
        </p:nvPicPr>
        <p:blipFill>
          <a:blip r:embed="rId2" cstate="print"/>
          <a:srcRect b="17372"/>
          <a:stretch>
            <a:fillRect/>
          </a:stretch>
        </p:blipFill>
        <p:spPr>
          <a:xfrm>
            <a:off x="4267200" y="1524000"/>
            <a:ext cx="4343400"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James – the medium</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0" name="Content Placeholder 10"/>
          <p:cNvSpPr txBox="1">
            <a:spLocks/>
          </p:cNvSpPr>
          <p:nvPr/>
        </p:nvSpPr>
        <p:spPr>
          <a:xfrm>
            <a:off x="304800" y="2133600"/>
            <a:ext cx="8610600" cy="3622431"/>
          </a:xfrm>
          <a:prstGeom prst="rect">
            <a:avLst/>
          </a:prstGeom>
        </p:spPr>
        <p:txBody>
          <a:bodyPr vert="horz" lIns="91440" tIns="45720" rIns="91440" bIns="45720" rtlCol="0">
            <a:normAutofit fontScale="70000" lnSpcReduction="20000"/>
          </a:bodyPr>
          <a:lstStyle/>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James became friends with the Colburns</a:t>
            </a:r>
            <a:br>
              <a:rPr lang="en-US" sz="3800" dirty="0" smtClean="0">
                <a:solidFill>
                  <a:schemeClr val="bg1"/>
                </a:solidFill>
              </a:rPr>
            </a:br>
            <a:r>
              <a:rPr lang="en-US" sz="3800" dirty="0" smtClean="0">
                <a:solidFill>
                  <a:schemeClr val="bg1"/>
                </a:solidFill>
              </a:rPr>
              <a:t/>
            </a:r>
            <a:br>
              <a:rPr lang="en-US" sz="3800" dirty="0" smtClean="0">
                <a:solidFill>
                  <a:schemeClr val="bg1"/>
                </a:solidFill>
              </a:rPr>
            </a:br>
            <a:r>
              <a:rPr lang="en-US" sz="3800" dirty="0" smtClean="0">
                <a:solidFill>
                  <a:schemeClr val="bg1"/>
                </a:solidFill>
              </a:rPr>
              <a:t>Arthur Colburn, the son, was an attorney as well.</a:t>
            </a:r>
            <a:br>
              <a:rPr lang="en-US" sz="3800" dirty="0" smtClean="0">
                <a:solidFill>
                  <a:schemeClr val="bg1"/>
                </a:solidFill>
              </a:rPr>
            </a:br>
            <a:endParaRPr lang="en-US" sz="38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Helen Lockwood Colburn (mother) and Helen Colburn (daughter) were both artists &amp; mediums.</a:t>
            </a:r>
          </a:p>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Helen’s sister, Frances Lockwood Brundage, was a successful worldwide commercial artist.</a:t>
            </a:r>
          </a:p>
          <a:p>
            <a:pPr marL="228600" lvl="0" indent="-228600">
              <a:lnSpc>
                <a:spcPct val="90000"/>
              </a:lnSpc>
              <a:spcBef>
                <a:spcPct val="30000"/>
              </a:spcBef>
              <a:buClr>
                <a:schemeClr val="accent2"/>
              </a:buClr>
              <a:buSzPct val="70000"/>
              <a:defRPr/>
            </a:pPr>
            <a:r>
              <a:rPr lang="en-US" sz="3800" dirty="0" smtClean="0">
                <a:solidFill>
                  <a:schemeClr val="bg1"/>
                </a:solidFill>
              </a:rPr>
              <a:t> </a:t>
            </a:r>
            <a:endParaRPr lang="en-US" sz="3200" dirty="0" smtClean="0">
              <a:solidFill>
                <a:schemeClr val="bg1"/>
              </a:solidFill>
            </a:endParaRPr>
          </a:p>
        </p:txBody>
      </p:sp>
      <p:grpSp>
        <p:nvGrpSpPr>
          <p:cNvPr id="11" name="Group 10"/>
          <p:cNvGrpSpPr/>
          <p:nvPr/>
        </p:nvGrpSpPr>
        <p:grpSpPr>
          <a:xfrm>
            <a:off x="152400" y="152400"/>
            <a:ext cx="8821582" cy="6477000"/>
            <a:chOff x="152400" y="152400"/>
            <a:chExt cx="8821582" cy="6477000"/>
          </a:xfrm>
        </p:grpSpPr>
        <p:pic>
          <p:nvPicPr>
            <p:cNvPr id="1026" name="Picture 2" descr="C:\Users\DENNIS\Pictures\Frances-Lockwood-Brundage\s9vzqbzrpj2x1or\large\large_0bce82b2284b34525939fe8868658d37.jpg"/>
            <p:cNvPicPr>
              <a:picLocks noChangeAspect="1" noChangeArrowheads="1"/>
            </p:cNvPicPr>
            <p:nvPr/>
          </p:nvPicPr>
          <p:blipFill>
            <a:blip r:embed="rId2" cstate="print"/>
            <a:srcRect/>
            <a:stretch>
              <a:fillRect/>
            </a:stretch>
          </p:blipFill>
          <p:spPr bwMode="auto">
            <a:xfrm>
              <a:off x="152400" y="304800"/>
              <a:ext cx="2819400" cy="3875464"/>
            </a:xfrm>
            <a:prstGeom prst="rect">
              <a:avLst/>
            </a:prstGeom>
            <a:noFill/>
          </p:spPr>
        </p:pic>
        <p:pic>
          <p:nvPicPr>
            <p:cNvPr id="1027" name="Picture 3" descr="C:\Users\DENNIS\Pictures\Frances-Lockwood-Brundage\s9vzqbzrpj2x1or\large\large_0cbf683d11be00b7eb5e8cde501fd422.jpg"/>
            <p:cNvPicPr>
              <a:picLocks noChangeAspect="1" noChangeArrowheads="1"/>
            </p:cNvPicPr>
            <p:nvPr/>
          </p:nvPicPr>
          <p:blipFill>
            <a:blip r:embed="rId3" cstate="print"/>
            <a:srcRect/>
            <a:stretch>
              <a:fillRect/>
            </a:stretch>
          </p:blipFill>
          <p:spPr bwMode="auto">
            <a:xfrm>
              <a:off x="7315200" y="152400"/>
              <a:ext cx="1658782" cy="3476625"/>
            </a:xfrm>
            <a:prstGeom prst="rect">
              <a:avLst/>
            </a:prstGeom>
            <a:noFill/>
          </p:spPr>
        </p:pic>
        <p:pic>
          <p:nvPicPr>
            <p:cNvPr id="1028" name="Picture 4" descr="C:\Users\DENNIS\Pictures\Frances-Lockwood-Brundage\s9vzqbzrpj2x1or\large\large_5c571f8b5c27343b02357da0c7eaf55c.jpg"/>
            <p:cNvPicPr>
              <a:picLocks noChangeAspect="1" noChangeArrowheads="1"/>
            </p:cNvPicPr>
            <p:nvPr/>
          </p:nvPicPr>
          <p:blipFill>
            <a:blip r:embed="rId4" cstate="print"/>
            <a:srcRect/>
            <a:stretch>
              <a:fillRect/>
            </a:stretch>
          </p:blipFill>
          <p:spPr bwMode="auto">
            <a:xfrm>
              <a:off x="3124200" y="2438400"/>
              <a:ext cx="4207831" cy="41910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2000"/>
                                        <p:tgtEl>
                                          <p:spTgt spid="10">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Colburns</a:t>
            </a:r>
            <a:endParaRPr lang="en-US" dirty="0"/>
          </a:p>
        </p:txBody>
      </p:sp>
      <p:sp>
        <p:nvSpPr>
          <p:cNvPr id="5" name="Content Placeholder 10"/>
          <p:cNvSpPr txBox="1">
            <a:spLocks noGrp="1"/>
          </p:cNvSpPr>
          <p:nvPr>
            <p:ph idx="1"/>
          </p:nvPr>
        </p:nvSpPr>
        <p:spPr>
          <a:prstGeom prst="rect">
            <a:avLst/>
          </a:prstGeom>
        </p:spPr>
        <p:txBody>
          <a:bodyPr vert="horz" lIns="91440" tIns="45720" rIns="91440" bIns="45720" rtlCol="0">
            <a:normAutofit fontScale="70000" lnSpcReduction="20000"/>
          </a:bodyPr>
          <a:lstStyle/>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 The Colburns were Spiritualists/Mediums and held frequent séances at their Takoma Park home</a:t>
            </a:r>
            <a:br>
              <a:rPr lang="en-US" sz="3800" dirty="0" smtClean="0">
                <a:solidFill>
                  <a:schemeClr val="bg1"/>
                </a:solidFill>
              </a:rPr>
            </a:br>
            <a:endParaRPr lang="en-US" sz="38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Besides being an attorney, Arthur Colburn was a mathematician, inventor, medium and photographer.  </a:t>
            </a:r>
            <a:br>
              <a:rPr lang="en-US" sz="3800" dirty="0" smtClean="0">
                <a:solidFill>
                  <a:schemeClr val="bg1"/>
                </a:solidFill>
              </a:rPr>
            </a:br>
            <a:endParaRPr lang="en-US" sz="38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The following photos are from his personal Colburn family album.</a:t>
            </a: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err="1" smtClean="0"/>
              <a:t>colburns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8" name="Picture 7" descr="Colburn-house-with-Helen-and-Rollinson-Colburn-and-another-couple-2nd.jpg"/>
          <p:cNvPicPr>
            <a:picLocks noChangeAspect="1"/>
          </p:cNvPicPr>
          <p:nvPr/>
        </p:nvPicPr>
        <p:blipFill>
          <a:blip r:embed="rId2" cstate="print"/>
          <a:stretch>
            <a:fillRect/>
          </a:stretch>
        </p:blipFill>
        <p:spPr>
          <a:xfrm>
            <a:off x="38456" y="0"/>
            <a:ext cx="902934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err="1" smtClean="0"/>
              <a:t>colburns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10" name="Picture 9" descr="Colburn-home-4.jpg"/>
          <p:cNvPicPr>
            <a:picLocks noChangeAspect="1"/>
          </p:cNvPicPr>
          <p:nvPr/>
        </p:nvPicPr>
        <p:blipFill>
          <a:blip r:embed="rId2" cstate="print"/>
          <a:stretch>
            <a:fillRect/>
          </a:stretch>
        </p:blipFill>
        <p:spPr>
          <a:xfrm>
            <a:off x="0" y="521971"/>
            <a:ext cx="9143999" cy="5814059"/>
          </a:xfrm>
          <a:prstGeom prst="rect">
            <a:avLst/>
          </a:prstGeom>
        </p:spPr>
      </p:pic>
      <p:pic>
        <p:nvPicPr>
          <p:cNvPr id="2051" name="Picture 3" descr="C:\Users\DENNIS\Pictures\1_Padgett-Movie-Pictures\Illustrations-of-Negro-Life-In-Washington-DC_Mrs-Rollinson-Colburn-The-Colored-band.tif"/>
          <p:cNvPicPr>
            <a:picLocks noChangeAspect="1" noChangeArrowheads="1"/>
          </p:cNvPicPr>
          <p:nvPr/>
        </p:nvPicPr>
        <p:blipFill>
          <a:blip r:embed="rId3" cstate="print"/>
          <a:srcRect/>
          <a:stretch>
            <a:fillRect/>
          </a:stretch>
        </p:blipFill>
        <p:spPr bwMode="auto">
          <a:xfrm>
            <a:off x="0" y="0"/>
            <a:ext cx="5422763" cy="4311724"/>
          </a:xfrm>
          <a:prstGeom prst="rect">
            <a:avLst/>
          </a:prstGeom>
          <a:noFill/>
        </p:spPr>
      </p:pic>
      <p:pic>
        <p:nvPicPr>
          <p:cNvPr id="2050" name="Picture 2" descr="C:\Users\DENNIS\Pictures\1_Padgett-Movie-Pictures\Illustrations-of-Negro-Life-In-Washington-DC_Mrs-Rollinson-Colburn.tif"/>
          <p:cNvPicPr>
            <a:picLocks noChangeAspect="1" noChangeArrowheads="1"/>
          </p:cNvPicPr>
          <p:nvPr/>
        </p:nvPicPr>
        <p:blipFill>
          <a:blip r:embed="rId4" cstate="print"/>
          <a:srcRect/>
          <a:stretch>
            <a:fillRect/>
          </a:stretch>
        </p:blipFill>
        <p:spPr bwMode="auto">
          <a:xfrm>
            <a:off x="3962400" y="2723967"/>
            <a:ext cx="5181600" cy="4134033"/>
          </a:xfrm>
          <a:prstGeom prst="rect">
            <a:avLst/>
          </a:prstGeom>
          <a:noFill/>
        </p:spPr>
      </p:pic>
      <p:grpSp>
        <p:nvGrpSpPr>
          <p:cNvPr id="11" name="Group 10"/>
          <p:cNvGrpSpPr/>
          <p:nvPr/>
        </p:nvGrpSpPr>
        <p:grpSpPr>
          <a:xfrm>
            <a:off x="5569" y="0"/>
            <a:ext cx="9138431" cy="6755032"/>
            <a:chOff x="5569" y="0"/>
            <a:chExt cx="9138431" cy="6755032"/>
          </a:xfrm>
        </p:grpSpPr>
        <p:pic>
          <p:nvPicPr>
            <p:cNvPr id="4098" name="Picture 2" descr="C:\Users\DENNIS\Pictures\1_Padgett-Movie-Pictures\Helen-Frances-Colburn-portrait-by.-2nd.jpg"/>
            <p:cNvPicPr>
              <a:picLocks noChangeAspect="1" noChangeArrowheads="1"/>
            </p:cNvPicPr>
            <p:nvPr/>
          </p:nvPicPr>
          <p:blipFill>
            <a:blip r:embed="rId5" cstate="print"/>
            <a:srcRect/>
            <a:stretch>
              <a:fillRect/>
            </a:stretch>
          </p:blipFill>
          <p:spPr bwMode="auto">
            <a:xfrm>
              <a:off x="5569" y="0"/>
              <a:ext cx="3072594" cy="4107654"/>
            </a:xfrm>
            <a:prstGeom prst="rect">
              <a:avLst/>
            </a:prstGeom>
            <a:noFill/>
          </p:spPr>
        </p:pic>
        <p:pic>
          <p:nvPicPr>
            <p:cNvPr id="4099" name="Picture 3" descr="C:\Users\DENNIS\Pictures\1_Padgett-Movie-Pictures\Helen-M-Colburn-portrait-by.jpg"/>
            <p:cNvPicPr>
              <a:picLocks noChangeAspect="1" noChangeArrowheads="1"/>
            </p:cNvPicPr>
            <p:nvPr/>
          </p:nvPicPr>
          <p:blipFill>
            <a:blip r:embed="rId6" cstate="print"/>
            <a:srcRect/>
            <a:stretch>
              <a:fillRect/>
            </a:stretch>
          </p:blipFill>
          <p:spPr bwMode="auto">
            <a:xfrm>
              <a:off x="3124200" y="2895600"/>
              <a:ext cx="3100388" cy="3859432"/>
            </a:xfrm>
            <a:prstGeom prst="rect">
              <a:avLst/>
            </a:prstGeom>
            <a:noFill/>
          </p:spPr>
        </p:pic>
        <p:pic>
          <p:nvPicPr>
            <p:cNvPr id="4100" name="Picture 4" descr="C:\Users\DENNIS\Pictures\1_Padgett-Movie-Pictures\Helen-Frances-Colburn-portrait-by.jpg"/>
            <p:cNvPicPr>
              <a:picLocks noChangeAspect="1" noChangeArrowheads="1"/>
            </p:cNvPicPr>
            <p:nvPr/>
          </p:nvPicPr>
          <p:blipFill>
            <a:blip r:embed="rId7" cstate="print"/>
            <a:srcRect/>
            <a:stretch>
              <a:fillRect/>
            </a:stretch>
          </p:blipFill>
          <p:spPr bwMode="auto">
            <a:xfrm>
              <a:off x="6291835" y="0"/>
              <a:ext cx="2852165" cy="397923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Colburns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10" name="Picture 9" descr="Colburn--Arthur-R-.jpg"/>
          <p:cNvPicPr>
            <a:picLocks noChangeAspect="1"/>
          </p:cNvPicPr>
          <p:nvPr/>
        </p:nvPicPr>
        <p:blipFill>
          <a:blip r:embed="rId2" cstate="print"/>
          <a:srcRect l="2057" r="2057" b="5556"/>
          <a:stretch>
            <a:fillRect/>
          </a:stretch>
        </p:blipFill>
        <p:spPr>
          <a:xfrm>
            <a:off x="4800600" y="0"/>
            <a:ext cx="4343400" cy="6836833"/>
          </a:xfrm>
          <a:prstGeom prst="rect">
            <a:avLst/>
          </a:prstGeom>
        </p:spPr>
      </p:pic>
      <p:sp>
        <p:nvSpPr>
          <p:cNvPr id="11" name="Content Placeholder 10"/>
          <p:cNvSpPr txBox="1">
            <a:spLocks/>
          </p:cNvSpPr>
          <p:nvPr/>
        </p:nvSpPr>
        <p:spPr>
          <a:xfrm>
            <a:off x="304800" y="2133600"/>
            <a:ext cx="4267200" cy="3622431"/>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Arthur Colburn</a:t>
            </a:r>
          </a:p>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not only an attorney, but also a mathematician, inventor, photographer, and </a:t>
            </a:r>
          </a:p>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a medium</a:t>
            </a:r>
            <a:endParaRPr lang="en-US"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2000"/>
                                        <p:tgtEl>
                                          <p:spTgt spid="11">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2000"/>
                                        <p:tgtEl>
                                          <p:spTgt spid="11">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Colburns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648200" y="762000"/>
            <a:ext cx="4343400" cy="58674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800" dirty="0" smtClean="0">
                <a:solidFill>
                  <a:schemeClr val="bg1"/>
                </a:solidFill>
              </a:rPr>
              <a:t>Helen Frances Colburn</a:t>
            </a:r>
          </a:p>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An Artist &amp; Medium</a:t>
            </a:r>
            <a:endParaRPr lang="en-US" sz="2400" dirty="0" smtClean="0">
              <a:solidFill>
                <a:schemeClr val="bg1"/>
              </a:solidFill>
            </a:endParaRPr>
          </a:p>
        </p:txBody>
      </p:sp>
      <p:pic>
        <p:nvPicPr>
          <p:cNvPr id="8" name="Picture 7" descr="Colburn-Helen-Francis.jpg"/>
          <p:cNvPicPr>
            <a:picLocks noChangeAspect="1"/>
          </p:cNvPicPr>
          <p:nvPr/>
        </p:nvPicPr>
        <p:blipFill>
          <a:blip r:embed="rId2" cstate="print"/>
          <a:srcRect l="3551"/>
          <a:stretch>
            <a:fillRect/>
          </a:stretch>
        </p:blipFill>
        <p:spPr>
          <a:xfrm>
            <a:off x="152400" y="0"/>
            <a:ext cx="413891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2000"/>
                                        <p:tgtEl>
                                          <p:spTgt spid="11">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sp>
        <p:nvSpPr>
          <p:cNvPr id="5" name="TextBox 4"/>
          <p:cNvSpPr txBox="1"/>
          <p:nvPr/>
        </p:nvSpPr>
        <p:spPr>
          <a:xfrm>
            <a:off x="4572000" y="1676400"/>
            <a:ext cx="4038600" cy="3785652"/>
          </a:xfrm>
          <a:prstGeom prst="rect">
            <a:avLst/>
          </a:prstGeom>
          <a:noFill/>
          <a:ln>
            <a:noFill/>
          </a:ln>
        </p:spPr>
        <p:txBody>
          <a:bodyPr wrap="square" rtlCol="0">
            <a:spAutoFit/>
          </a:bodyPr>
          <a:lstStyle/>
          <a:p>
            <a:r>
              <a:rPr lang="en-US" sz="2000" dirty="0" smtClean="0">
                <a:solidFill>
                  <a:schemeClr val="bg1"/>
                </a:solidFill>
              </a:rPr>
              <a:t>As a young man, Padgett met Union Army General, William Tecumseh Sherman.</a:t>
            </a:r>
          </a:p>
          <a:p>
            <a:endParaRPr lang="en-US" sz="2000" dirty="0">
              <a:solidFill>
                <a:schemeClr val="bg1"/>
              </a:solidFill>
            </a:endParaRPr>
          </a:p>
          <a:p>
            <a:r>
              <a:rPr lang="en-US" sz="2000" dirty="0" smtClean="0">
                <a:solidFill>
                  <a:schemeClr val="bg1"/>
                </a:solidFill>
              </a:rPr>
              <a:t>Later, Padgett received a message via automatic writing from General Sherman. Padgett must have asked the General if he remembered their chance meeting, to which the General replied. . .</a:t>
            </a:r>
          </a:p>
          <a:p>
            <a:endParaRPr lang="en-US" sz="2000" dirty="0">
              <a:solidFill>
                <a:schemeClr val="bg1"/>
              </a:solidFill>
            </a:endParaRPr>
          </a:p>
        </p:txBody>
      </p:sp>
      <p:pic>
        <p:nvPicPr>
          <p:cNvPr id="9" name="Content Placeholder 8" descr="472px-William-Tecumseh-Sherman.jpg"/>
          <p:cNvPicPr>
            <a:picLocks noGrp="1" noChangeAspect="1"/>
          </p:cNvPicPr>
          <p:nvPr>
            <p:ph idx="1"/>
          </p:nvPr>
        </p:nvPicPr>
        <p:blipFill>
          <a:blip r:embed="rId2" cstate="print"/>
          <a:stretch>
            <a:fillRect/>
          </a:stretch>
        </p:blipFill>
        <p:spPr>
          <a:xfrm>
            <a:off x="304800" y="1447800"/>
            <a:ext cx="3657600" cy="464174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3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Colburns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648200" y="762000"/>
            <a:ext cx="4343400" cy="58674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6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endParaRPr lang="en-US" sz="36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600" dirty="0" smtClean="0">
                <a:solidFill>
                  <a:schemeClr val="bg1"/>
                </a:solidFill>
              </a:rPr>
              <a:t>Helen sits on the “spirit bench”</a:t>
            </a:r>
            <a:endParaRPr lang="en-US" sz="2000" dirty="0" smtClean="0">
              <a:solidFill>
                <a:schemeClr val="bg1"/>
              </a:solidFill>
            </a:endParaRPr>
          </a:p>
        </p:txBody>
      </p:sp>
      <p:pic>
        <p:nvPicPr>
          <p:cNvPr id="10" name="Picture 9" descr="COLBURN-HOUSE_Carroll-Ave_Miss-Colburn-sitting-on-one-of-the-spirit-benches-1.JPG"/>
          <p:cNvPicPr>
            <a:picLocks noChangeAspect="1"/>
          </p:cNvPicPr>
          <p:nvPr/>
        </p:nvPicPr>
        <p:blipFill>
          <a:blip r:embed="rId2" cstate="print"/>
          <a:stretch>
            <a:fillRect/>
          </a:stretch>
        </p:blipFill>
        <p:spPr>
          <a:xfrm>
            <a:off x="0" y="-84537"/>
            <a:ext cx="9144000" cy="7027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20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Colburns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0" y="1981200"/>
            <a:ext cx="4343400" cy="48768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Arthur and Rollinson Colburn</a:t>
            </a:r>
          </a:p>
        </p:txBody>
      </p:sp>
      <p:pic>
        <p:nvPicPr>
          <p:cNvPr id="8" name="Picture 7" descr="Colburn-Arthur-and-Rollinson.jpg"/>
          <p:cNvPicPr>
            <a:picLocks noChangeAspect="1"/>
          </p:cNvPicPr>
          <p:nvPr/>
        </p:nvPicPr>
        <p:blipFill>
          <a:blip r:embed="rId2" cstate="print"/>
          <a:stretch>
            <a:fillRect/>
          </a:stretch>
        </p:blipFill>
        <p:spPr>
          <a:xfrm>
            <a:off x="0" y="363007"/>
            <a:ext cx="9144000" cy="61319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 Leslie r. stone</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0" y="1981200"/>
            <a:ext cx="8991600" cy="48768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Dr. Leslie Rippon Stone</a:t>
            </a:r>
          </a:p>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Came to Washington D.C. in 1912</a:t>
            </a:r>
          </a:p>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Studied at the Buffalo State Hospital, becoming a graduate nurse.</a:t>
            </a:r>
          </a:p>
        </p:txBody>
      </p:sp>
      <p:pic>
        <p:nvPicPr>
          <p:cNvPr id="10" name="Picture 9" descr="Buffalo-State-Hospital.jpg"/>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 Leslie r. stone</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0" y="1981200"/>
            <a:ext cx="8991600" cy="48768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2800" dirty="0" smtClean="0">
                <a:solidFill>
                  <a:schemeClr val="bg1"/>
                </a:solidFill>
              </a:rPr>
              <a:t>From his own testimony, Dr. Stone states he met James Padgett through Arthur Colburn. </a:t>
            </a:r>
          </a:p>
          <a:p>
            <a:pPr marL="228600" lvl="0" indent="-228600">
              <a:lnSpc>
                <a:spcPct val="90000"/>
              </a:lnSpc>
              <a:spcBef>
                <a:spcPct val="30000"/>
              </a:spcBef>
              <a:buClr>
                <a:schemeClr val="accent2"/>
              </a:buClr>
              <a:buSzPct val="70000"/>
              <a:buFont typeface="Arial" pitchFamily="34" charset="0"/>
              <a:buChar char="•"/>
              <a:defRPr/>
            </a:pPr>
            <a:endParaRPr lang="en-US" sz="28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2400" dirty="0" smtClean="0">
                <a:solidFill>
                  <a:schemeClr val="bg1"/>
                </a:solidFill>
              </a:rPr>
              <a:t>“I became acquainted with the Colburns through Mr. Plummer. I found them very kind and lovable people who were greatly interested in psychic experiences. It was through their son, Arthur Colburn, that I first heard of the messages that were being received by Mr. Padgett.” </a:t>
            </a:r>
            <a:br>
              <a:rPr lang="en-US" sz="2400" dirty="0" smtClean="0">
                <a:solidFill>
                  <a:schemeClr val="bg1"/>
                </a:solidFill>
              </a:rPr>
            </a:br>
            <a:r>
              <a:rPr lang="en-US" sz="2400" dirty="0" smtClean="0">
                <a:solidFill>
                  <a:schemeClr val="bg1"/>
                </a:solidFill>
              </a:rPr>
              <a:t>-- Dr. Leslie R. Stone, Testimony TGRABJ pg. xxii</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 Leslie r. stone</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0" y="1981200"/>
            <a:ext cx="8991600" cy="4876800"/>
          </a:xfrm>
          <a:prstGeom prst="rect">
            <a:avLst/>
          </a:prstGeom>
        </p:spPr>
        <p:txBody>
          <a:bodyPr vert="horz" lIns="91440" tIns="45720" rIns="91440" bIns="45720" rtlCol="0">
            <a:normAutofit/>
          </a:bodyPr>
          <a:lstStyle/>
          <a:p>
            <a:r>
              <a:rPr lang="en-US" sz="2800" dirty="0" smtClean="0">
                <a:solidFill>
                  <a:schemeClr val="bg1"/>
                </a:solidFill>
              </a:rPr>
              <a:t>Dr. Stone studied at the Palmer Gregory College of Chiropractic in Oklahoma City</a:t>
            </a:r>
          </a:p>
        </p:txBody>
      </p:sp>
      <p:pic>
        <p:nvPicPr>
          <p:cNvPr id="8" name="Picture 7" descr="Stone_1914_Palmer_Gregory_Chiropractic_College-sample.jpg"/>
          <p:cNvPicPr>
            <a:picLocks noChangeAspect="1"/>
          </p:cNvPicPr>
          <p:nvPr/>
        </p:nvPicPr>
        <p:blipFill>
          <a:blip r:embed="rId2" cstate="print"/>
          <a:stretch>
            <a:fillRect/>
          </a:stretch>
        </p:blipFill>
        <p:spPr>
          <a:xfrm>
            <a:off x="64014" y="0"/>
            <a:ext cx="901597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 Leslie r. stone</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304800" y="1600200"/>
            <a:ext cx="4572000" cy="4876800"/>
          </a:xfrm>
          <a:prstGeom prst="rect">
            <a:avLst/>
          </a:prstGeom>
        </p:spPr>
        <p:txBody>
          <a:bodyPr vert="horz" lIns="91440" tIns="45720" rIns="91440" bIns="45720" rtlCol="0">
            <a:normAutofit/>
          </a:bodyPr>
          <a:lstStyle/>
          <a:p>
            <a:r>
              <a:rPr lang="en-US" sz="2600" dirty="0" smtClean="0">
                <a:solidFill>
                  <a:schemeClr val="bg1"/>
                </a:solidFill>
              </a:rPr>
              <a:t>Dr. Stone said that </a:t>
            </a:r>
          </a:p>
          <a:p>
            <a:r>
              <a:rPr lang="en-US" sz="2600" dirty="0" smtClean="0">
                <a:solidFill>
                  <a:schemeClr val="bg1"/>
                </a:solidFill>
              </a:rPr>
              <a:t>Mr. Plummer was looking</a:t>
            </a:r>
          </a:p>
          <a:p>
            <a:r>
              <a:rPr lang="en-US" sz="2600" dirty="0" smtClean="0">
                <a:solidFill>
                  <a:schemeClr val="bg1"/>
                </a:solidFill>
              </a:rPr>
              <a:t>for the author of a book. . . </a:t>
            </a:r>
          </a:p>
          <a:p>
            <a:pPr algn="ctr"/>
            <a:r>
              <a:rPr lang="en-US" sz="2800" dirty="0" smtClean="0">
                <a:solidFill>
                  <a:schemeClr val="bg1"/>
                </a:solidFill>
              </a:rPr>
              <a:t>“Was Abraham Lincoln </a:t>
            </a:r>
          </a:p>
          <a:p>
            <a:pPr algn="ctr"/>
            <a:r>
              <a:rPr lang="en-US" sz="2800" dirty="0" smtClean="0">
                <a:solidFill>
                  <a:schemeClr val="bg1"/>
                </a:solidFill>
              </a:rPr>
              <a:t>a Spiritualist?”</a:t>
            </a:r>
          </a:p>
        </p:txBody>
      </p:sp>
      <p:pic>
        <p:nvPicPr>
          <p:cNvPr id="10" name="Picture 9" descr="Was Abraham Lincoln a spiritualist_book.png"/>
          <p:cNvPicPr/>
          <p:nvPr/>
        </p:nvPicPr>
        <p:blipFill>
          <a:blip r:embed="rId2" cstate="print"/>
          <a:stretch>
            <a:fillRect/>
          </a:stretch>
        </p:blipFill>
        <p:spPr>
          <a:xfrm>
            <a:off x="4881880" y="76200"/>
            <a:ext cx="4338320" cy="670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 Leslie r. stone</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419600" y="1676400"/>
            <a:ext cx="4572000" cy="4876800"/>
          </a:xfrm>
          <a:prstGeom prst="rect">
            <a:avLst/>
          </a:prstGeom>
        </p:spPr>
        <p:txBody>
          <a:bodyPr vert="horz" lIns="91440" tIns="45720" rIns="91440" bIns="45720" rtlCol="0">
            <a:normAutofit/>
          </a:bodyPr>
          <a:lstStyle/>
          <a:p>
            <a:r>
              <a:rPr lang="en-US" sz="2600" dirty="0" smtClean="0">
                <a:solidFill>
                  <a:schemeClr val="bg1"/>
                </a:solidFill>
              </a:rPr>
              <a:t>Dr. Stone said that he first met James Padgett at his office in the Stewart Building on 6</a:t>
            </a:r>
            <a:r>
              <a:rPr lang="en-US" sz="2600" baseline="30000" dirty="0" smtClean="0">
                <a:solidFill>
                  <a:schemeClr val="bg1"/>
                </a:solidFill>
              </a:rPr>
              <a:t>th</a:t>
            </a:r>
            <a:r>
              <a:rPr lang="en-US" sz="2600" dirty="0" smtClean="0">
                <a:solidFill>
                  <a:schemeClr val="bg1"/>
                </a:solidFill>
              </a:rPr>
              <a:t> and D Streets, N.W.</a:t>
            </a:r>
            <a:endParaRPr lang="en-US" sz="2800" dirty="0" smtClean="0">
              <a:solidFill>
                <a:schemeClr val="bg1"/>
              </a:solidFill>
            </a:endParaRPr>
          </a:p>
        </p:txBody>
      </p:sp>
      <p:pic>
        <p:nvPicPr>
          <p:cNvPr id="8" name="Picture 7" descr="Stewart-Building-Photo_sepia.jpg"/>
          <p:cNvPicPr/>
          <p:nvPr/>
        </p:nvPicPr>
        <p:blipFill>
          <a:blip r:embed="rId2" cstate="print"/>
          <a:stretch>
            <a:fillRect/>
          </a:stretch>
        </p:blipFill>
        <p:spPr>
          <a:xfrm>
            <a:off x="-901530" y="76200"/>
            <a:ext cx="10045530" cy="670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 Leslie r. stone</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4572000" cy="4876800"/>
          </a:xfrm>
          <a:prstGeom prst="rect">
            <a:avLst/>
          </a:prstGeom>
        </p:spPr>
        <p:txBody>
          <a:bodyPr vert="horz" lIns="91440" tIns="45720" rIns="91440" bIns="45720" rtlCol="0">
            <a:normAutofit/>
          </a:bodyPr>
          <a:lstStyle/>
          <a:p>
            <a:r>
              <a:rPr lang="en-US" sz="2800" dirty="0" smtClean="0">
                <a:solidFill>
                  <a:schemeClr val="bg1"/>
                </a:solidFill>
              </a:rPr>
              <a:t>The 1920 Census shows that Dr. Stone was then living with the Colburns</a:t>
            </a:r>
          </a:p>
        </p:txBody>
      </p:sp>
      <p:pic>
        <p:nvPicPr>
          <p:cNvPr id="10" name="Picture 9" descr="1920-US-Federal-Census-Rollison-Colburn-with-roomer-Leslie-R-Stone.png"/>
          <p:cNvPicPr/>
          <p:nvPr/>
        </p:nvPicPr>
        <p:blipFill>
          <a:blip r:embed="rId2" cstate="print"/>
          <a:srcRect r="24626"/>
          <a:stretch>
            <a:fillRect/>
          </a:stretch>
        </p:blipFill>
        <p:spPr>
          <a:xfrm>
            <a:off x="457200" y="3505200"/>
            <a:ext cx="8458200"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8382000" cy="4876800"/>
          </a:xfrm>
          <a:prstGeom prst="rect">
            <a:avLst/>
          </a:prstGeom>
        </p:spPr>
        <p:txBody>
          <a:bodyPr vert="horz" lIns="91440" tIns="45720" rIns="91440" bIns="45720" rtlCol="0">
            <a:normAutofit/>
          </a:bodyPr>
          <a:lstStyle/>
          <a:p>
            <a:r>
              <a:rPr lang="en-US" sz="2800" dirty="0" smtClean="0">
                <a:solidFill>
                  <a:schemeClr val="bg1"/>
                </a:solidFill>
              </a:rPr>
              <a:t>“</a:t>
            </a:r>
            <a:r>
              <a:rPr lang="en-US" sz="2800" i="1" dirty="0" smtClean="0">
                <a:solidFill>
                  <a:schemeClr val="bg1"/>
                </a:solidFill>
              </a:rPr>
              <a:t>I AM HERE, George W. Harvey:</a:t>
            </a:r>
          </a:p>
          <a:p>
            <a:r>
              <a:rPr lang="en-US" sz="2800" i="1" dirty="0" smtClean="0">
                <a:solidFill>
                  <a:schemeClr val="bg1"/>
                </a:solidFill>
              </a:rPr>
              <a:t>I lived in Washington, and kept a restaurant on Pennsylvania Avenue and Tenth Street. I am in the spirit world and in the earth plane and in hell also, I am not happy for I am in darkness and despair.”  </a:t>
            </a:r>
            <a:r>
              <a:rPr lang="en-US" sz="2400" dirty="0" smtClean="0">
                <a:solidFill>
                  <a:schemeClr val="bg1"/>
                </a:solidFill>
              </a:rPr>
              <a:t>TGRABJ Vol. 4, pg. 196, Jan. 12, 1915</a:t>
            </a:r>
            <a:endParaRPr lang="en-US" sz="2800" dirty="0" smtClean="0">
              <a:solidFill>
                <a:schemeClr val="bg1"/>
              </a:solidFill>
            </a:endParaRPr>
          </a:p>
        </p:txBody>
      </p:sp>
      <p:pic>
        <p:nvPicPr>
          <p:cNvPr id="8" name="Picture 7" descr="George-W-Harvey-message-of-Jan-12-1915.jpg"/>
          <p:cNvPicPr>
            <a:picLocks noChangeAspect="1"/>
          </p:cNvPicPr>
          <p:nvPr/>
        </p:nvPicPr>
        <p:blipFill>
          <a:blip r:embed="rId2" cstate="print"/>
          <a:stretch>
            <a:fillRect/>
          </a:stretch>
        </p:blipFill>
        <p:spPr>
          <a:xfrm>
            <a:off x="2209800" y="1502754"/>
            <a:ext cx="3962400" cy="4769752"/>
          </a:xfrm>
          <a:prstGeom prst="rect">
            <a:avLst/>
          </a:prstGeom>
        </p:spPr>
      </p:pic>
      <p:pic>
        <p:nvPicPr>
          <p:cNvPr id="12" name="Picture 11" descr="George-W-Harvey-by-Thomas-Nast-1890-restaurant-keeper-from-Message-of-Jan-12-1915.jpg"/>
          <p:cNvPicPr>
            <a:picLocks noChangeAspect="1"/>
          </p:cNvPicPr>
          <p:nvPr/>
        </p:nvPicPr>
        <p:blipFill>
          <a:blip r:embed="rId3" cstate="print"/>
          <a:stretch>
            <a:fillRect/>
          </a:stretch>
        </p:blipFill>
        <p:spPr>
          <a:xfrm>
            <a:off x="4648200" y="0"/>
            <a:ext cx="4177546" cy="6858000"/>
          </a:xfrm>
          <a:prstGeom prst="rect">
            <a:avLst/>
          </a:prstGeom>
        </p:spPr>
      </p:pic>
      <p:pic>
        <p:nvPicPr>
          <p:cNvPr id="13" name="Picture 12" descr="Harvey's_1920.jpg"/>
          <p:cNvPicPr>
            <a:picLocks noChangeAspect="1"/>
          </p:cNvPicPr>
          <p:nvPr/>
        </p:nvPicPr>
        <p:blipFill>
          <a:blip r:embed="rId4" cstate="print"/>
          <a:stretch>
            <a:fillRect/>
          </a:stretch>
        </p:blipFill>
        <p:spPr>
          <a:xfrm>
            <a:off x="76200" y="0"/>
            <a:ext cx="4572000" cy="6901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8382000" cy="4876800"/>
          </a:xfrm>
          <a:prstGeom prst="rect">
            <a:avLst/>
          </a:prstGeom>
        </p:spPr>
        <p:txBody>
          <a:bodyPr vert="horz" lIns="91440" tIns="45720" rIns="91440" bIns="45720" rtlCol="0">
            <a:normAutofit/>
          </a:bodyPr>
          <a:lstStyle/>
          <a:p>
            <a:r>
              <a:rPr lang="en-US" sz="2000" dirty="0" smtClean="0">
                <a:solidFill>
                  <a:schemeClr val="bg1"/>
                </a:solidFill>
              </a:rPr>
              <a:t>“I am General Grant. I was the President of your country and also the General of the Federal armies. Well, I want to say that I am in a condition of comparative happiness, but not entirely relieved from my darkness or sufferings. I had a great many sins to answer for and many penalties to pay, and during the years since my death I have suffered much and experienced great darkness. But thanks be to God, I am emerging from these conditions and am having my spiritual eyes opened to the truths of God and the necessity of obtaining His Love and Favor.” </a:t>
            </a:r>
            <a:r>
              <a:rPr lang="en-US" dirty="0" smtClean="0">
                <a:solidFill>
                  <a:schemeClr val="bg1"/>
                </a:solidFill>
              </a:rPr>
              <a:t>TGRABJ Vol.. 3, pg 110,  Oct. 19, 1915</a:t>
            </a:r>
            <a:endParaRPr lang="en-US" sz="2000" dirty="0" smtClean="0">
              <a:solidFill>
                <a:schemeClr val="bg1"/>
              </a:solidFill>
            </a:endParaRPr>
          </a:p>
        </p:txBody>
      </p:sp>
      <p:pic>
        <p:nvPicPr>
          <p:cNvPr id="10" name="Picture 9" descr="General Ulysses S Grant.png"/>
          <p:cNvPicPr>
            <a:picLocks noChangeAspect="1"/>
          </p:cNvPicPr>
          <p:nvPr/>
        </p:nvPicPr>
        <p:blipFill>
          <a:blip r:embed="rId2" cstate="print"/>
          <a:stretch>
            <a:fillRect/>
          </a:stretch>
        </p:blipFill>
        <p:spPr>
          <a:xfrm>
            <a:off x="1828800" y="0"/>
            <a:ext cx="5486400"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sp>
        <p:nvSpPr>
          <p:cNvPr id="5" name="TextBox 4"/>
          <p:cNvSpPr txBox="1"/>
          <p:nvPr/>
        </p:nvSpPr>
        <p:spPr>
          <a:xfrm>
            <a:off x="4114800" y="1524000"/>
            <a:ext cx="4876800" cy="5078313"/>
          </a:xfrm>
          <a:prstGeom prst="rect">
            <a:avLst/>
          </a:prstGeom>
          <a:noFill/>
          <a:ln>
            <a:noFill/>
          </a:ln>
        </p:spPr>
        <p:txBody>
          <a:bodyPr wrap="square" rtlCol="0">
            <a:spAutoFit/>
          </a:bodyPr>
          <a:lstStyle/>
          <a:p>
            <a:r>
              <a:rPr lang="en-US" dirty="0" smtClean="0">
                <a:solidFill>
                  <a:schemeClr val="bg1"/>
                </a:solidFill>
              </a:rPr>
              <a:t>“Well, my dear boy, I am certainly glad that you recalled these reminiscences. Of course, with all the people that I met in those days, I cannot remember</a:t>
            </a:r>
          </a:p>
          <a:p>
            <a:r>
              <a:rPr lang="en-US" dirty="0" smtClean="0">
                <a:solidFill>
                  <a:schemeClr val="bg1"/>
                </a:solidFill>
              </a:rPr>
              <a:t>you, as we only had a passing handshake, but I am certainly glad that you recalled those times, and more glad that I can be with you now; and things will be reversed now, for I will be the one who will</a:t>
            </a:r>
          </a:p>
          <a:p>
            <a:r>
              <a:rPr lang="en-US" dirty="0" smtClean="0">
                <a:solidFill>
                  <a:schemeClr val="bg1"/>
                </a:solidFill>
              </a:rPr>
              <a:t>not forget, while you, considering the great number of spirits who come to you to write, and the great number who are around you ready to write, I hardly expect that you will find time to give me</a:t>
            </a:r>
          </a:p>
          <a:p>
            <a:r>
              <a:rPr lang="en-US" dirty="0" smtClean="0">
                <a:solidFill>
                  <a:schemeClr val="bg1"/>
                </a:solidFill>
              </a:rPr>
              <a:t>much thought.”</a:t>
            </a:r>
          </a:p>
          <a:p>
            <a:endParaRPr lang="en-US" dirty="0" smtClean="0">
              <a:solidFill>
                <a:schemeClr val="bg1"/>
              </a:solidFill>
            </a:endParaRPr>
          </a:p>
          <a:p>
            <a:r>
              <a:rPr lang="en-US" dirty="0" smtClean="0">
                <a:solidFill>
                  <a:schemeClr val="bg1"/>
                </a:solidFill>
              </a:rPr>
              <a:t>Message from: Gen. William T. Sherman</a:t>
            </a:r>
            <a:br>
              <a:rPr lang="en-US" dirty="0" smtClean="0">
                <a:solidFill>
                  <a:schemeClr val="bg1"/>
                </a:solidFill>
              </a:rPr>
            </a:br>
            <a:r>
              <a:rPr lang="en-US" dirty="0" smtClean="0">
                <a:solidFill>
                  <a:schemeClr val="bg1"/>
                </a:solidFill>
              </a:rPr>
              <a:t>October  9, 1915. </a:t>
            </a:r>
            <a:endParaRPr lang="en-US" dirty="0">
              <a:solidFill>
                <a:schemeClr val="bg1"/>
              </a:solidFill>
            </a:endParaRPr>
          </a:p>
        </p:txBody>
      </p:sp>
      <p:pic>
        <p:nvPicPr>
          <p:cNvPr id="9" name="Content Placeholder 8" descr="472px-William-Tecumseh-Sherman.jpg"/>
          <p:cNvPicPr>
            <a:picLocks noGrp="1" noChangeAspect="1"/>
          </p:cNvPicPr>
          <p:nvPr>
            <p:ph idx="1"/>
          </p:nvPr>
        </p:nvPicPr>
        <p:blipFill>
          <a:blip r:embed="rId2" cstate="print"/>
          <a:stretch>
            <a:fillRect/>
          </a:stretch>
        </p:blipFill>
        <p:spPr>
          <a:xfrm>
            <a:off x="304800" y="1447800"/>
            <a:ext cx="3657600" cy="464174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0"/>
                                        <p:tgtEl>
                                          <p:spTgt spid="5">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3000"/>
                                        <p:tgtEl>
                                          <p:spTgt spid="5">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3000"/>
                                        <p:tgtEl>
                                          <p:spTgt spid="5">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3000"/>
                                        <p:tgtEl>
                                          <p:spTgt spid="5">
                                            <p:txEl>
                                              <p:pRg st="3" end="3"/>
                                            </p:txEl>
                                          </p:spTgt>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3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8382000" cy="2590800"/>
          </a:xfrm>
          <a:prstGeom prst="rect">
            <a:avLst/>
          </a:prstGeom>
        </p:spPr>
        <p:txBody>
          <a:bodyPr vert="horz" lIns="91440" tIns="45720" rIns="91440" bIns="45720" rtlCol="0">
            <a:normAutofit/>
          </a:bodyPr>
          <a:lstStyle/>
          <a:p>
            <a:r>
              <a:rPr lang="en-US" sz="2000" dirty="0" smtClean="0">
                <a:solidFill>
                  <a:schemeClr val="bg1"/>
                </a:solidFill>
              </a:rPr>
              <a:t>“Well, as Grant and I are very close friends here, as we were on earth, I thought that as he wrote a letter I would like to do so also. Just as he said about himself, I say, I am in some darkness and suffering - paying the penalties of my evil deeds on earth, and for what I neglected to do in the way of performing my duties when I had so many to perform, and so many opportunities…” </a:t>
            </a:r>
            <a:r>
              <a:rPr lang="en-US" dirty="0" smtClean="0">
                <a:solidFill>
                  <a:schemeClr val="bg1"/>
                </a:solidFill>
              </a:rPr>
              <a:t>TGRABJ Vol.. 3, pg 111,  Oct. 19, 1915</a:t>
            </a:r>
            <a:endParaRPr lang="en-US" sz="2000" dirty="0" smtClean="0">
              <a:solidFill>
                <a:schemeClr val="bg1"/>
              </a:solidFill>
            </a:endParaRPr>
          </a:p>
        </p:txBody>
      </p:sp>
      <p:pic>
        <p:nvPicPr>
          <p:cNvPr id="8" name="Picture 7" descr="General William T Sherman 1865.png"/>
          <p:cNvPicPr>
            <a:picLocks noChangeAspect="1"/>
          </p:cNvPicPr>
          <p:nvPr/>
        </p:nvPicPr>
        <p:blipFill>
          <a:blip r:embed="rId2" cstate="print"/>
          <a:stretch>
            <a:fillRect/>
          </a:stretch>
        </p:blipFill>
        <p:spPr>
          <a:xfrm>
            <a:off x="1828799" y="0"/>
            <a:ext cx="5475471" cy="68717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8382000" cy="3581400"/>
          </a:xfrm>
          <a:prstGeom prst="rect">
            <a:avLst/>
          </a:prstGeom>
        </p:spPr>
        <p:txBody>
          <a:bodyPr vert="horz" lIns="91440" tIns="45720" rIns="91440" bIns="45720" rtlCol="0">
            <a:normAutofit/>
          </a:bodyPr>
          <a:lstStyle/>
          <a:p>
            <a:r>
              <a:rPr lang="en-US" sz="2000" dirty="0" smtClean="0">
                <a:solidFill>
                  <a:schemeClr val="bg1"/>
                </a:solidFill>
              </a:rPr>
              <a:t>“I am here, Garfield. I am J. A. Garfield, your old partner’s friend. I want to say that you are a very much favored man in having so many spirits of such high degree of development interested in you and your work as a medium. </a:t>
            </a:r>
          </a:p>
          <a:p>
            <a:r>
              <a:rPr lang="en-US" sz="2000" dirty="0" smtClean="0">
                <a:solidFill>
                  <a:schemeClr val="bg1"/>
                </a:solidFill>
              </a:rPr>
              <a:t> </a:t>
            </a:r>
          </a:p>
          <a:p>
            <a:r>
              <a:rPr lang="en-US" sz="2000" dirty="0" smtClean="0">
                <a:solidFill>
                  <a:schemeClr val="bg1"/>
                </a:solidFill>
              </a:rPr>
              <a:t>I have been with Mr. Riddle a great deal, and he tells me of the wonderful powers you have received in taking these communications, and the wonderful truths that have been communicated to you; and what great faith you have in prayer to the Father.”  </a:t>
            </a:r>
            <a:r>
              <a:rPr lang="en-US" dirty="0" smtClean="0">
                <a:solidFill>
                  <a:schemeClr val="bg1"/>
                </a:solidFill>
              </a:rPr>
              <a:t>TGRABJ Vol.. 3, pg 114,  Mar. 22, 1922</a:t>
            </a:r>
            <a:endParaRPr lang="en-US" sz="2000" dirty="0" smtClean="0">
              <a:solidFill>
                <a:schemeClr val="bg1"/>
              </a:solidFill>
            </a:endParaRPr>
          </a:p>
        </p:txBody>
      </p:sp>
      <p:pic>
        <p:nvPicPr>
          <p:cNvPr id="12" name="Picture 11" descr="James_Abram_Garfield,_photo_portrait_seated-wiki (2).jpg"/>
          <p:cNvPicPr>
            <a:picLocks noChangeAspect="1"/>
          </p:cNvPicPr>
          <p:nvPr/>
        </p:nvPicPr>
        <p:blipFill>
          <a:blip r:embed="rId2" cstate="print"/>
          <a:stretch>
            <a:fillRect/>
          </a:stretch>
        </p:blipFill>
        <p:spPr>
          <a:xfrm>
            <a:off x="1867221" y="0"/>
            <a:ext cx="540955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8382000" cy="3581400"/>
          </a:xfrm>
          <a:prstGeom prst="rect">
            <a:avLst/>
          </a:prstGeom>
        </p:spPr>
        <p:txBody>
          <a:bodyPr vert="horz" lIns="91440" tIns="45720" rIns="91440" bIns="45720" rtlCol="0">
            <a:normAutofit/>
          </a:bodyPr>
          <a:lstStyle/>
          <a:p>
            <a:endParaRPr lang="en-US" sz="2000" dirty="0" smtClean="0">
              <a:solidFill>
                <a:schemeClr val="bg1"/>
              </a:solidFill>
            </a:endParaRPr>
          </a:p>
        </p:txBody>
      </p:sp>
      <p:pic>
        <p:nvPicPr>
          <p:cNvPr id="8" name="Picture 7" descr="Abraham_Lincoln_November_1863.jpg"/>
          <p:cNvPicPr>
            <a:picLocks noChangeAspect="1"/>
          </p:cNvPicPr>
          <p:nvPr/>
        </p:nvPicPr>
        <p:blipFill>
          <a:blip r:embed="rId2" cstate="print"/>
          <a:stretch>
            <a:fillRect/>
          </a:stretch>
        </p:blipFill>
        <p:spPr>
          <a:xfrm>
            <a:off x="0" y="0"/>
            <a:ext cx="5562600" cy="6865550"/>
          </a:xfrm>
          <a:prstGeom prst="rect">
            <a:avLst/>
          </a:prstGeom>
        </p:spPr>
      </p:pic>
      <p:pic>
        <p:nvPicPr>
          <p:cNvPr id="10" name="Picture 9" descr="Was Abraham Lincoln a spiritualist_book.png"/>
          <p:cNvPicPr>
            <a:picLocks noChangeAspect="1"/>
          </p:cNvPicPr>
          <p:nvPr/>
        </p:nvPicPr>
        <p:blipFill>
          <a:blip r:embed="rId3" cstate="print"/>
          <a:stretch>
            <a:fillRect/>
          </a:stretch>
        </p:blipFill>
        <p:spPr>
          <a:xfrm>
            <a:off x="4814823" y="0"/>
            <a:ext cx="432917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953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457200" y="1752600"/>
            <a:ext cx="8382000" cy="3581400"/>
          </a:xfrm>
          <a:prstGeom prst="rect">
            <a:avLst/>
          </a:prstGeom>
        </p:spPr>
        <p:txBody>
          <a:bodyPr vert="horz" lIns="91440" tIns="45720" rIns="91440" bIns="45720" rtlCol="0">
            <a:normAutofit/>
          </a:bodyPr>
          <a:lstStyle/>
          <a:p>
            <a:endParaRPr lang="en-US" sz="2000" dirty="0" smtClean="0">
              <a:solidFill>
                <a:schemeClr val="bg1"/>
              </a:solidFill>
            </a:endParaRPr>
          </a:p>
        </p:txBody>
      </p:sp>
      <p:sp>
        <p:nvSpPr>
          <p:cNvPr id="12" name="TextBox 11"/>
          <p:cNvSpPr txBox="1"/>
          <p:nvPr/>
        </p:nvSpPr>
        <p:spPr>
          <a:xfrm>
            <a:off x="152400" y="1524000"/>
            <a:ext cx="8839200" cy="3785652"/>
          </a:xfrm>
          <a:prstGeom prst="rect">
            <a:avLst/>
          </a:prstGeom>
          <a:noFill/>
          <a:ln>
            <a:noFill/>
          </a:ln>
        </p:spPr>
        <p:txBody>
          <a:bodyPr wrap="square" rtlCol="0">
            <a:spAutoFit/>
          </a:bodyPr>
          <a:lstStyle/>
          <a:p>
            <a:r>
              <a:rPr lang="en-US" sz="2000" dirty="0" smtClean="0">
                <a:solidFill>
                  <a:schemeClr val="bg1"/>
                </a:solidFill>
              </a:rPr>
              <a:t>“I was also to some extent a spiritualist — that is I believed in the communications of spirits with mortals, as on numerous occasions I have had such communications, and have acted on advice that I received through them. But I never learned from any of these communications any of the higher truths which I now know, and which are so important for mortals to know, and which, if men only knew and taught, would make their religion a live, virile, all pervading and satisfying religion. We are all interested in your work, and are co-workers with you in revealing these great truths. May God bless and prosper you and cause you to see the realities of the great Divine Love, is the prayer of your brother in Christ, </a:t>
            </a:r>
          </a:p>
          <a:p>
            <a:r>
              <a:rPr lang="en-US" sz="2000" dirty="0" smtClean="0">
                <a:solidFill>
                  <a:schemeClr val="bg1"/>
                </a:solidFill>
              </a:rPr>
              <a:t>A. LINCOLN.”    </a:t>
            </a:r>
            <a:r>
              <a:rPr lang="en-US" dirty="0" smtClean="0">
                <a:solidFill>
                  <a:schemeClr val="bg1"/>
                </a:solidFill>
              </a:rPr>
              <a:t>TGRABJ Vol.. 1, pg. 264, Jan. 5, 1916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609600" y="1676400"/>
            <a:ext cx="8420100" cy="4191000"/>
          </a:xfrm>
          <a:prstGeom prst="rect">
            <a:avLst/>
          </a:prstGeom>
        </p:spPr>
        <p:txBody>
          <a:bodyPr vert="horz" lIns="91440" tIns="45720" rIns="91440" bIns="45720" rtlCol="0">
            <a:normAutofit fontScale="92500" lnSpcReduction="20000"/>
          </a:bodyPr>
          <a:lstStyle/>
          <a:p>
            <a:pPr marL="228600" indent="-228600">
              <a:lnSpc>
                <a:spcPct val="90000"/>
              </a:lnSpc>
              <a:spcBef>
                <a:spcPct val="30000"/>
              </a:spcBef>
              <a:buClr>
                <a:schemeClr val="accent2"/>
              </a:buClr>
              <a:buSzPct val="70000"/>
              <a:defRPr/>
            </a:pPr>
            <a:r>
              <a:rPr lang="en-US" sz="2400" dirty="0" smtClean="0">
                <a:solidFill>
                  <a:schemeClr val="bg1"/>
                </a:solidFill>
              </a:rPr>
              <a:t>“Poor Perry is still in darkness. It is a hard matter to</a:t>
            </a:r>
          </a:p>
          <a:p>
            <a:pPr marL="228600" indent="-228600">
              <a:lnSpc>
                <a:spcPct val="90000"/>
              </a:lnSpc>
              <a:spcBef>
                <a:spcPct val="30000"/>
              </a:spcBef>
              <a:buClr>
                <a:schemeClr val="accent2"/>
              </a:buClr>
              <a:buSzPct val="70000"/>
              <a:defRPr/>
            </a:pPr>
            <a:r>
              <a:rPr lang="en-US" sz="2400" dirty="0" smtClean="0">
                <a:solidFill>
                  <a:schemeClr val="bg1"/>
                </a:solidFill>
              </a:rPr>
              <a:t>convince him of the truths of salvation, but we are</a:t>
            </a:r>
          </a:p>
          <a:p>
            <a:pPr marL="228600" indent="-228600">
              <a:lnSpc>
                <a:spcPct val="90000"/>
              </a:lnSpc>
              <a:spcBef>
                <a:spcPct val="30000"/>
              </a:spcBef>
              <a:buClr>
                <a:schemeClr val="accent2"/>
              </a:buClr>
              <a:buSzPct val="70000"/>
              <a:defRPr/>
            </a:pPr>
            <a:r>
              <a:rPr lang="en-US" sz="2400" dirty="0" smtClean="0">
                <a:solidFill>
                  <a:schemeClr val="bg1"/>
                </a:solidFill>
              </a:rPr>
              <a:t>all trying to help him.”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Albert G. Riddle TGRABJ Vol.. 3, pg. 282, Sep. 24, 1915</a:t>
            </a:r>
          </a:p>
          <a:p>
            <a:pPr marL="228600" indent="-228600">
              <a:lnSpc>
                <a:spcPct val="90000"/>
              </a:lnSpc>
              <a:spcBef>
                <a:spcPct val="30000"/>
              </a:spcBef>
              <a:buClr>
                <a:schemeClr val="accent2"/>
              </a:buClr>
              <a:buSzPct val="70000"/>
              <a:defRPr/>
            </a:pPr>
            <a:endParaRPr lang="en-US" sz="2400" dirty="0" smtClean="0">
              <a:solidFill>
                <a:schemeClr val="bg1"/>
              </a:solidFill>
            </a:endParaRPr>
          </a:p>
          <a:p>
            <a:r>
              <a:rPr lang="en-US" sz="2200" dirty="0" smtClean="0">
                <a:solidFill>
                  <a:schemeClr val="bg1"/>
                </a:solidFill>
              </a:rPr>
              <a:t>“My, friend, for such I believe you to be or you would not be able to interest yourself in me as you have. I want to tell you that if I only again could shoot myself and by that means end my existence, I mean annihilate my spirit and soul, so that they would go into nothingness, I would gladly and quickly pull the trigger and send the bullet into that spot which would bring about the desired effect.”  </a:t>
            </a:r>
            <a:br>
              <a:rPr lang="en-US" sz="2200" dirty="0" smtClean="0">
                <a:solidFill>
                  <a:schemeClr val="bg1"/>
                </a:solidFill>
              </a:rPr>
            </a:br>
            <a:endParaRPr lang="en-US" sz="2200" dirty="0" smtClean="0">
              <a:solidFill>
                <a:schemeClr val="bg1"/>
              </a:solidFill>
            </a:endParaRPr>
          </a:p>
          <a:p>
            <a:r>
              <a:rPr lang="en-US" sz="2200" dirty="0" smtClean="0">
                <a:solidFill>
                  <a:schemeClr val="bg1"/>
                </a:solidFill>
              </a:rPr>
              <a:t>Richard Ross Perry  TGRABJ Vol.. 3, pgs. 328-330, Oct. 1, 1915.</a:t>
            </a:r>
          </a:p>
          <a:p>
            <a:pPr marL="228600" indent="-228600">
              <a:lnSpc>
                <a:spcPct val="90000"/>
              </a:lnSpc>
              <a:spcBef>
                <a:spcPct val="30000"/>
              </a:spcBef>
              <a:buClr>
                <a:schemeClr val="accent2"/>
              </a:buClr>
              <a:buSzPct val="70000"/>
              <a:defRPr/>
            </a:pPr>
            <a:endParaRPr lang="en-US" sz="2400" dirty="0" smtClean="0">
              <a:solidFill>
                <a:schemeClr val="bg1"/>
              </a:solidFill>
            </a:endParaRPr>
          </a:p>
          <a:p>
            <a:pPr marL="228600" indent="-228600">
              <a:lnSpc>
                <a:spcPct val="90000"/>
              </a:lnSpc>
              <a:spcBef>
                <a:spcPct val="30000"/>
              </a:spcBef>
              <a:buClr>
                <a:schemeClr val="accent2"/>
              </a:buClr>
              <a:buSzPct val="70000"/>
              <a:defRPr/>
            </a:pPr>
            <a:endParaRPr lang="en-US" sz="2400" dirty="0" smtClean="0">
              <a:solidFill>
                <a:schemeClr val="bg1"/>
              </a:solidFill>
            </a:endParaRPr>
          </a:p>
          <a:p>
            <a:pPr marL="228600" indent="-228600">
              <a:lnSpc>
                <a:spcPct val="90000"/>
              </a:lnSpc>
              <a:spcBef>
                <a:spcPct val="30000"/>
              </a:spcBef>
              <a:buClr>
                <a:schemeClr val="accent2"/>
              </a:buClr>
              <a:buSzPct val="70000"/>
              <a:defRPr/>
            </a:pPr>
            <a:endParaRPr lang="en-US" sz="2400" dirty="0" smtClean="0">
              <a:solidFill>
                <a:schemeClr val="bg1"/>
              </a:solidFill>
            </a:endParaRPr>
          </a:p>
        </p:txBody>
      </p:sp>
      <p:pic>
        <p:nvPicPr>
          <p:cNvPr id="8" name="Picture 7" descr="R-Ross-Perry-photograph-Washington-Post-July-18-1915.png"/>
          <p:cNvPicPr>
            <a:picLocks noChangeAspect="1"/>
          </p:cNvPicPr>
          <p:nvPr/>
        </p:nvPicPr>
        <p:blipFill>
          <a:blip r:embed="rId2" cstate="print"/>
          <a:stretch>
            <a:fillRect/>
          </a:stretch>
        </p:blipFill>
        <p:spPr>
          <a:xfrm>
            <a:off x="0" y="0"/>
            <a:ext cx="3485522" cy="6858000"/>
          </a:xfrm>
          <a:prstGeom prst="rect">
            <a:avLst/>
          </a:prstGeom>
        </p:spPr>
      </p:pic>
      <p:pic>
        <p:nvPicPr>
          <p:cNvPr id="10" name="Picture 9" descr="R-Ross-Perry-Death-of-Distinguished-Lawyer-Washington-Post-July-20-1915.png"/>
          <p:cNvPicPr>
            <a:picLocks noChangeAspect="1"/>
          </p:cNvPicPr>
          <p:nvPr/>
        </p:nvPicPr>
        <p:blipFill>
          <a:blip r:embed="rId3" cstate="print"/>
          <a:srcRect l="10486"/>
          <a:stretch>
            <a:fillRect/>
          </a:stretch>
        </p:blipFill>
        <p:spPr>
          <a:xfrm>
            <a:off x="3429000" y="0"/>
            <a:ext cx="5943600" cy="3343742"/>
          </a:xfrm>
          <a:prstGeom prst="rect">
            <a:avLst/>
          </a:prstGeom>
        </p:spPr>
      </p:pic>
      <p:pic>
        <p:nvPicPr>
          <p:cNvPr id="13" name="Picture 12" descr="R-Ross-Perry-tombstone-1.jpg"/>
          <p:cNvPicPr>
            <a:picLocks noChangeAspect="1"/>
          </p:cNvPicPr>
          <p:nvPr/>
        </p:nvPicPr>
        <p:blipFill>
          <a:blip r:embed="rId4" cstate="print"/>
          <a:stretch>
            <a:fillRect/>
          </a:stretch>
        </p:blipFill>
        <p:spPr>
          <a:xfrm>
            <a:off x="3352800" y="3352800"/>
            <a:ext cx="3345367" cy="1828800"/>
          </a:xfrm>
          <a:prstGeom prst="rect">
            <a:avLst/>
          </a:prstGeom>
        </p:spPr>
      </p:pic>
      <p:pic>
        <p:nvPicPr>
          <p:cNvPr id="14" name="Picture 13" descr="R-Ross-Perry-Jr-tombstone-1.jpg"/>
          <p:cNvPicPr>
            <a:picLocks noChangeAspect="1"/>
          </p:cNvPicPr>
          <p:nvPr/>
        </p:nvPicPr>
        <p:blipFill>
          <a:blip r:embed="rId5" cstate="print"/>
          <a:stretch>
            <a:fillRect/>
          </a:stretch>
        </p:blipFill>
        <p:spPr>
          <a:xfrm>
            <a:off x="5943600" y="4969765"/>
            <a:ext cx="3200400" cy="1888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20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20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20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childTnLst>
                          </p:cTn>
                        </p:par>
                        <p:par>
                          <p:cTn id="37" fill="hold">
                            <p:stCondLst>
                              <p:cond delay="6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6" name="Content Placeholder 10"/>
          <p:cNvSpPr txBox="1">
            <a:spLocks/>
          </p:cNvSpPr>
          <p:nvPr/>
        </p:nvSpPr>
        <p:spPr>
          <a:xfrm>
            <a:off x="3505200" y="1676400"/>
            <a:ext cx="5524500" cy="4191000"/>
          </a:xfrm>
          <a:prstGeom prst="rect">
            <a:avLst/>
          </a:prstGeom>
        </p:spPr>
        <p:txBody>
          <a:bodyPr vert="horz" lIns="91440" tIns="45720" rIns="91440" bIns="45720" rtlCol="0">
            <a:normAutofit/>
          </a:bodyPr>
          <a:lstStyle/>
          <a:p>
            <a:pPr marL="228600" indent="-228600">
              <a:lnSpc>
                <a:spcPct val="90000"/>
              </a:lnSpc>
              <a:spcBef>
                <a:spcPct val="30000"/>
              </a:spcBef>
              <a:buClr>
                <a:schemeClr val="accent2"/>
              </a:buClr>
              <a:buSzPct val="70000"/>
              <a:defRPr/>
            </a:pPr>
            <a:r>
              <a:rPr lang="en-US" sz="2400" dirty="0" smtClean="0">
                <a:solidFill>
                  <a:schemeClr val="bg1"/>
                </a:solidFill>
              </a:rPr>
              <a:t>April 3, 1918</a:t>
            </a:r>
          </a:p>
          <a:p>
            <a:pPr marL="228600" indent="-228600">
              <a:lnSpc>
                <a:spcPct val="90000"/>
              </a:lnSpc>
              <a:spcBef>
                <a:spcPct val="30000"/>
              </a:spcBef>
              <a:buClr>
                <a:schemeClr val="accent2"/>
              </a:buClr>
              <a:buSzPct val="70000"/>
              <a:defRPr/>
            </a:pPr>
            <a:r>
              <a:rPr lang="en-US" sz="2400" dirty="0" smtClean="0">
                <a:solidFill>
                  <a:schemeClr val="bg1"/>
                </a:solidFill>
              </a:rPr>
              <a:t>“I am here, Ross Perry. I was at the séance tonight and talked to you and Middleton; and besides me there were Carrington and another spirit whom I did not know, named Silby, who had</a:t>
            </a:r>
          </a:p>
          <a:p>
            <a:pPr marL="228600" indent="-228600">
              <a:lnSpc>
                <a:spcPct val="90000"/>
              </a:lnSpc>
              <a:spcBef>
                <a:spcPct val="30000"/>
              </a:spcBef>
              <a:buClr>
                <a:schemeClr val="accent2"/>
              </a:buClr>
              <a:buSzPct val="70000"/>
              <a:defRPr/>
            </a:pPr>
            <a:r>
              <a:rPr lang="en-US" sz="2400" dirty="0" smtClean="0">
                <a:solidFill>
                  <a:schemeClr val="bg1"/>
                </a:solidFill>
              </a:rPr>
              <a:t>committed an act similar to my own…”</a:t>
            </a:r>
          </a:p>
          <a:p>
            <a:pPr marL="228600" indent="-228600">
              <a:lnSpc>
                <a:spcPct val="90000"/>
              </a:lnSpc>
              <a:spcBef>
                <a:spcPct val="30000"/>
              </a:spcBef>
              <a:buClr>
                <a:schemeClr val="accent2"/>
              </a:buClr>
              <a:buSzPct val="70000"/>
              <a:defRPr/>
            </a:pPr>
            <a:endParaRPr lang="en-US" sz="2400" dirty="0" smtClean="0">
              <a:solidFill>
                <a:schemeClr val="bg1"/>
              </a:solidFill>
            </a:endParaRPr>
          </a:p>
          <a:p>
            <a:pPr marL="228600" indent="-228600">
              <a:lnSpc>
                <a:spcPct val="90000"/>
              </a:lnSpc>
              <a:spcBef>
                <a:spcPct val="30000"/>
              </a:spcBef>
              <a:buClr>
                <a:schemeClr val="accent2"/>
              </a:buClr>
              <a:buSzPct val="70000"/>
              <a:defRPr/>
            </a:pPr>
            <a:endParaRPr lang="en-US" sz="2400" dirty="0" smtClean="0">
              <a:solidFill>
                <a:schemeClr val="bg1"/>
              </a:solidFill>
            </a:endParaRPr>
          </a:p>
        </p:txBody>
      </p:sp>
      <p:pic>
        <p:nvPicPr>
          <p:cNvPr id="8" name="Picture 7" descr="R-Ross-Perry-photograph-Washington-Post-July-18-1915.png"/>
          <p:cNvPicPr>
            <a:picLocks noChangeAspect="1"/>
          </p:cNvPicPr>
          <p:nvPr/>
        </p:nvPicPr>
        <p:blipFill>
          <a:blip r:embed="rId2" cstate="print"/>
          <a:stretch>
            <a:fillRect/>
          </a:stretch>
        </p:blipFill>
        <p:spPr>
          <a:xfrm>
            <a:off x="0" y="0"/>
            <a:ext cx="3485522" cy="6858000"/>
          </a:xfrm>
          <a:prstGeom prst="rect">
            <a:avLst/>
          </a:prstGeom>
        </p:spPr>
      </p:pic>
      <p:sp>
        <p:nvSpPr>
          <p:cNvPr id="11" name="Content Placeholder 10"/>
          <p:cNvSpPr txBox="1">
            <a:spLocks/>
          </p:cNvSpPr>
          <p:nvPr/>
        </p:nvSpPr>
        <p:spPr>
          <a:xfrm>
            <a:off x="3619500" y="1447800"/>
            <a:ext cx="5524500" cy="4191000"/>
          </a:xfrm>
          <a:prstGeom prst="rect">
            <a:avLst/>
          </a:prstGeom>
        </p:spPr>
        <p:txBody>
          <a:bodyPr vert="horz" lIns="91440" tIns="45720" rIns="91440" bIns="45720" rtlCol="0">
            <a:normAutofit fontScale="92500" lnSpcReduction="10000"/>
          </a:bodyPr>
          <a:lstStyle/>
          <a:p>
            <a:r>
              <a:rPr lang="en-US" sz="2400" dirty="0" smtClean="0">
                <a:solidFill>
                  <a:schemeClr val="bg1"/>
                </a:solidFill>
              </a:rPr>
              <a:t>“…Hutchins was also present, and he also is in a very bad condition and needs help very much, but I believe it will be more difficult to help him, because the sins of his earth life had a long continuous and accumulating acquirement.  He is very dark and repulsive looking, and has not yet had any spiritual awakening. His thoughts and interests are still connected with the money that he left and the fight that is going on between his children and wife.”</a:t>
            </a:r>
          </a:p>
        </p:txBody>
      </p:sp>
      <p:sp>
        <p:nvSpPr>
          <p:cNvPr id="10" name="Rectangle 9"/>
          <p:cNvSpPr/>
          <p:nvPr/>
        </p:nvSpPr>
        <p:spPr>
          <a:xfrm>
            <a:off x="3657600" y="4267200"/>
            <a:ext cx="5105400" cy="1143000"/>
          </a:xfrm>
          <a:prstGeom prst="rect">
            <a:avLst/>
          </a:prstGeom>
          <a:solidFill>
            <a:srgbClr val="FFFF00">
              <a:alpha val="39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11" name="Content Placeholder 10"/>
          <p:cNvSpPr txBox="1">
            <a:spLocks/>
          </p:cNvSpPr>
          <p:nvPr/>
        </p:nvSpPr>
        <p:spPr>
          <a:xfrm>
            <a:off x="3619500" y="1676400"/>
            <a:ext cx="5524500" cy="4191000"/>
          </a:xfrm>
          <a:prstGeom prst="rect">
            <a:avLst/>
          </a:prstGeom>
        </p:spPr>
        <p:txBody>
          <a:bodyPr vert="horz" lIns="91440" tIns="45720" rIns="91440" bIns="45720" rtlCol="0">
            <a:normAutofit fontScale="92500" lnSpcReduction="10000"/>
          </a:bodyPr>
          <a:lstStyle/>
          <a:p>
            <a:r>
              <a:rPr lang="en-US" sz="2400" dirty="0" smtClean="0">
                <a:solidFill>
                  <a:schemeClr val="bg1"/>
                </a:solidFill>
              </a:rPr>
              <a:t>“…Hutchins was also present, and he also is in a very bad condition and needs help very much, but I believe it will be more difficult to help him, because the sins of his earth life had a long continuous and accumulating acquirement.  He is very dark and repulsive looking, and has not yet had any spiritual awakening. His thoughts and interests are still connected with the money that he left and the fight that is going on between his children and wife.”</a:t>
            </a:r>
          </a:p>
        </p:txBody>
      </p:sp>
      <p:pic>
        <p:nvPicPr>
          <p:cNvPr id="10" name="Picture 9" descr="R-Ross-Perry-Ends-Own-Life-article-July-18-1915-New-York-Times.png"/>
          <p:cNvPicPr>
            <a:picLocks noChangeAspect="1"/>
          </p:cNvPicPr>
          <p:nvPr/>
        </p:nvPicPr>
        <p:blipFill>
          <a:blip r:embed="rId2" cstate="print"/>
          <a:stretch>
            <a:fillRect/>
          </a:stretch>
        </p:blipFill>
        <p:spPr>
          <a:xfrm>
            <a:off x="0" y="0"/>
            <a:ext cx="3581400" cy="6798028"/>
          </a:xfrm>
          <a:prstGeom prst="rect">
            <a:avLst/>
          </a:prstGeom>
        </p:spPr>
      </p:pic>
      <p:sp>
        <p:nvSpPr>
          <p:cNvPr id="12" name="Rectangle 11"/>
          <p:cNvSpPr/>
          <p:nvPr/>
        </p:nvSpPr>
        <p:spPr>
          <a:xfrm>
            <a:off x="152400" y="3810000"/>
            <a:ext cx="3048000" cy="609600"/>
          </a:xfrm>
          <a:prstGeom prst="rect">
            <a:avLst/>
          </a:prstGeom>
          <a:solidFill>
            <a:srgbClr val="FFFF00">
              <a:alpha val="39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7" name="Picture 6" descr="Stilson-Hutchins.png"/>
          <p:cNvPicPr>
            <a:picLocks noChangeAspect="1"/>
          </p:cNvPicPr>
          <p:nvPr/>
        </p:nvPicPr>
        <p:blipFill>
          <a:blip r:embed="rId3" cstate="print"/>
          <a:stretch>
            <a:fillRect/>
          </a:stretch>
        </p:blipFill>
        <p:spPr>
          <a:xfrm>
            <a:off x="4038600" y="609600"/>
            <a:ext cx="4556760" cy="5879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152400" y="1524000"/>
            <a:ext cx="8839200" cy="584775"/>
          </a:xfrm>
          <a:prstGeom prst="rect">
            <a:avLst/>
          </a:prstGeom>
          <a:noFill/>
          <a:ln>
            <a:noFill/>
          </a:ln>
        </p:spPr>
        <p:txBody>
          <a:bodyPr wrap="square" rtlCol="0">
            <a:spAutoFit/>
          </a:bodyPr>
          <a:lstStyle/>
          <a:p>
            <a:pPr algn="ctr"/>
            <a:r>
              <a:rPr lang="en-US" sz="3200" dirty="0" smtClean="0">
                <a:solidFill>
                  <a:schemeClr val="bg1"/>
                </a:solidFill>
              </a:rPr>
              <a:t>Here Comes The Judge!</a:t>
            </a:r>
          </a:p>
        </p:txBody>
      </p:sp>
      <p:sp>
        <p:nvSpPr>
          <p:cNvPr id="5" name="TextBox 4"/>
          <p:cNvSpPr txBox="1"/>
          <p:nvPr/>
        </p:nvSpPr>
        <p:spPr>
          <a:xfrm>
            <a:off x="152400" y="2209800"/>
            <a:ext cx="8839200" cy="1015663"/>
          </a:xfrm>
          <a:prstGeom prst="rect">
            <a:avLst/>
          </a:prstGeom>
          <a:noFill/>
          <a:ln>
            <a:noFill/>
          </a:ln>
        </p:spPr>
        <p:txBody>
          <a:bodyPr wrap="square" rtlCol="0">
            <a:spAutoFit/>
          </a:bodyPr>
          <a:lstStyle/>
          <a:p>
            <a:pPr algn="ctr"/>
            <a:r>
              <a:rPr lang="en-US" sz="3200" dirty="0" smtClean="0">
                <a:solidFill>
                  <a:schemeClr val="bg1"/>
                </a:solidFill>
              </a:rPr>
              <a:t>Judge Frank D. Syrick</a:t>
            </a:r>
          </a:p>
          <a:p>
            <a:pPr algn="ctr"/>
            <a:r>
              <a:rPr lang="en-US" sz="2800" dirty="0" smtClean="0">
                <a:solidFill>
                  <a:schemeClr val="bg1"/>
                </a:solidFill>
              </a:rPr>
              <a:t>A Spiritualist friend of James Padgett</a:t>
            </a:r>
            <a:endParaRPr lang="en-US" sz="3200" dirty="0" smtClean="0">
              <a:solidFill>
                <a:schemeClr val="bg1"/>
              </a:solidFill>
            </a:endParaRPr>
          </a:p>
        </p:txBody>
      </p:sp>
      <p:sp>
        <p:nvSpPr>
          <p:cNvPr id="6" name="TextBox 5"/>
          <p:cNvSpPr txBox="1"/>
          <p:nvPr/>
        </p:nvSpPr>
        <p:spPr>
          <a:xfrm>
            <a:off x="152400" y="3429000"/>
            <a:ext cx="8839200" cy="2246769"/>
          </a:xfrm>
          <a:prstGeom prst="rect">
            <a:avLst/>
          </a:prstGeom>
          <a:noFill/>
          <a:ln>
            <a:noFill/>
          </a:ln>
        </p:spPr>
        <p:txBody>
          <a:bodyPr wrap="square" rtlCol="0">
            <a:spAutoFit/>
          </a:bodyPr>
          <a:lstStyle/>
          <a:p>
            <a:r>
              <a:rPr lang="en-US" sz="2000" dirty="0" smtClean="0">
                <a:solidFill>
                  <a:schemeClr val="bg2"/>
                </a:solidFill>
              </a:rPr>
              <a:t>“You have had a very pleasant day in your association with those people who believe in spiritualism and I am glad that you spent the day with Judge Syrick and Col. Woods. He is a very great believer in spiritualism, but he does not know anything about the spiritual side of it. He thinks that the fact that his spirit friends communicate with</a:t>
            </a:r>
          </a:p>
          <a:p>
            <a:r>
              <a:rPr lang="en-US" sz="2000" dirty="0" smtClean="0">
                <a:solidFill>
                  <a:schemeClr val="bg2"/>
                </a:solidFill>
              </a:rPr>
              <a:t>him is all that there Is to learn or be contented with.”</a:t>
            </a:r>
          </a:p>
          <a:p>
            <a:r>
              <a:rPr lang="en-US" sz="2000" dirty="0" smtClean="0">
                <a:solidFill>
                  <a:schemeClr val="bg2"/>
                </a:solidFill>
              </a:rPr>
              <a:t>Helen Padgett, TGRABJ Vol.. 3, pg. 47, Dec. 20, 1914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152400" y="1524000"/>
            <a:ext cx="8839200" cy="584775"/>
          </a:xfrm>
          <a:prstGeom prst="rect">
            <a:avLst/>
          </a:prstGeom>
          <a:noFill/>
          <a:ln>
            <a:noFill/>
          </a:ln>
        </p:spPr>
        <p:txBody>
          <a:bodyPr wrap="square" rtlCol="0">
            <a:spAutoFit/>
          </a:bodyPr>
          <a:lstStyle/>
          <a:p>
            <a:pPr algn="ctr"/>
            <a:r>
              <a:rPr lang="en-US" sz="3200" dirty="0" smtClean="0">
                <a:solidFill>
                  <a:schemeClr val="bg1"/>
                </a:solidFill>
              </a:rPr>
              <a:t>Here Comes The Judge!</a:t>
            </a:r>
          </a:p>
        </p:txBody>
      </p:sp>
      <p:sp>
        <p:nvSpPr>
          <p:cNvPr id="5" name="TextBox 4"/>
          <p:cNvSpPr txBox="1"/>
          <p:nvPr/>
        </p:nvSpPr>
        <p:spPr>
          <a:xfrm>
            <a:off x="152400" y="2209800"/>
            <a:ext cx="8839200" cy="523220"/>
          </a:xfrm>
          <a:prstGeom prst="rect">
            <a:avLst/>
          </a:prstGeom>
          <a:noFill/>
          <a:ln>
            <a:noFill/>
          </a:ln>
        </p:spPr>
        <p:txBody>
          <a:bodyPr wrap="square" rtlCol="0">
            <a:spAutoFit/>
          </a:bodyPr>
          <a:lstStyle/>
          <a:p>
            <a:pPr algn="ctr"/>
            <a:r>
              <a:rPr lang="en-US" sz="2800" dirty="0" smtClean="0">
                <a:solidFill>
                  <a:schemeClr val="bg1"/>
                </a:solidFill>
              </a:rPr>
              <a:t>What do we know?</a:t>
            </a:r>
            <a:endParaRPr lang="en-US" sz="3200" dirty="0" smtClean="0">
              <a:solidFill>
                <a:schemeClr val="bg1"/>
              </a:solidFill>
            </a:endParaRPr>
          </a:p>
        </p:txBody>
      </p:sp>
      <p:sp>
        <p:nvSpPr>
          <p:cNvPr id="8" name="TextBox 7"/>
          <p:cNvSpPr txBox="1"/>
          <p:nvPr/>
        </p:nvSpPr>
        <p:spPr>
          <a:xfrm>
            <a:off x="2743200" y="2743200"/>
            <a:ext cx="6400800" cy="3785652"/>
          </a:xfrm>
          <a:prstGeom prst="rect">
            <a:avLst/>
          </a:prstGeom>
          <a:noFill/>
          <a:ln>
            <a:noFill/>
          </a:ln>
        </p:spPr>
        <p:txBody>
          <a:bodyPr wrap="square" rtlCol="0">
            <a:spAutoFit/>
          </a:bodyPr>
          <a:lstStyle/>
          <a:p>
            <a:pPr>
              <a:buFont typeface="Arial" pitchFamily="34" charset="0"/>
              <a:buChar char="•"/>
            </a:pPr>
            <a:r>
              <a:rPr lang="en-US" sz="2400" dirty="0" smtClean="0">
                <a:solidFill>
                  <a:schemeClr val="bg1"/>
                </a:solidFill>
              </a:rPr>
              <a:t>Dec. 13, 1907 became a Free Mason</a:t>
            </a:r>
          </a:p>
          <a:p>
            <a:pPr>
              <a:buFont typeface="Arial" pitchFamily="34" charset="0"/>
              <a:buChar char="•"/>
            </a:pPr>
            <a:endParaRPr lang="en-US" sz="2400" dirty="0" smtClean="0">
              <a:solidFill>
                <a:schemeClr val="bg1"/>
              </a:solidFill>
            </a:endParaRPr>
          </a:p>
          <a:p>
            <a:pPr>
              <a:buFont typeface="Arial" pitchFamily="34" charset="0"/>
              <a:buChar char="•"/>
            </a:pPr>
            <a:endParaRPr lang="en-US" sz="2400" dirty="0" smtClean="0">
              <a:solidFill>
                <a:schemeClr val="bg1"/>
              </a:solidFill>
            </a:endParaRPr>
          </a:p>
          <a:p>
            <a:pPr>
              <a:buFont typeface="Arial" pitchFamily="34" charset="0"/>
              <a:buChar char="•"/>
            </a:pPr>
            <a:r>
              <a:rPr lang="en-US" sz="2400" dirty="0" smtClean="0">
                <a:solidFill>
                  <a:schemeClr val="bg1"/>
                </a:solidFill>
              </a:rPr>
              <a:t>Dec. 1908 he will spend Christmas at Atlantic City</a:t>
            </a:r>
          </a:p>
          <a:p>
            <a:pPr>
              <a:buFont typeface="Arial" pitchFamily="34" charset="0"/>
              <a:buChar char="•"/>
            </a:pPr>
            <a:endParaRPr lang="en-US" sz="2400" dirty="0" smtClean="0">
              <a:solidFill>
                <a:schemeClr val="bg1"/>
              </a:solidFill>
            </a:endParaRPr>
          </a:p>
          <a:p>
            <a:pPr>
              <a:buFont typeface="Arial" pitchFamily="34" charset="0"/>
              <a:buChar char="•"/>
            </a:pPr>
            <a:r>
              <a:rPr lang="en-US" sz="2400" dirty="0" smtClean="0">
                <a:solidFill>
                  <a:schemeClr val="bg1"/>
                </a:solidFill>
              </a:rPr>
              <a:t>HE LOVED BASEBALL!  Especially, the Washington Nationals</a:t>
            </a:r>
          </a:p>
          <a:p>
            <a:pPr>
              <a:buFont typeface="Arial" pitchFamily="34" charset="0"/>
              <a:buChar char="•"/>
            </a:pPr>
            <a:endParaRPr lang="en-US" sz="2400" dirty="0" smtClean="0">
              <a:solidFill>
                <a:schemeClr val="bg1"/>
              </a:solidFill>
            </a:endParaRPr>
          </a:p>
          <a:p>
            <a:pPr>
              <a:buFont typeface="Arial" pitchFamily="34" charset="0"/>
              <a:buChar char="•"/>
            </a:pPr>
            <a:r>
              <a:rPr lang="en-US" sz="2400" dirty="0" smtClean="0">
                <a:solidFill>
                  <a:schemeClr val="bg1"/>
                </a:solidFill>
              </a:rPr>
              <a:t>He was </a:t>
            </a:r>
            <a:r>
              <a:rPr lang="en-US" sz="2400" b="1" i="1" u="sng" dirty="0" smtClean="0">
                <a:solidFill>
                  <a:schemeClr val="bg1"/>
                </a:solidFill>
              </a:rPr>
              <a:t>not </a:t>
            </a:r>
            <a:r>
              <a:rPr lang="en-US" sz="2400" dirty="0" smtClean="0">
                <a:solidFill>
                  <a:schemeClr val="bg1"/>
                </a:solidFill>
              </a:rPr>
              <a:t> a judge!!!</a:t>
            </a:r>
            <a:endParaRPr lang="en-US" sz="2400" i="1" dirty="0" smtClean="0">
              <a:solidFill>
                <a:schemeClr val="bg1"/>
              </a:solidFill>
            </a:endParaRPr>
          </a:p>
        </p:txBody>
      </p:sp>
      <p:grpSp>
        <p:nvGrpSpPr>
          <p:cNvPr id="14" name="Group 13"/>
          <p:cNvGrpSpPr/>
          <p:nvPr/>
        </p:nvGrpSpPr>
        <p:grpSpPr>
          <a:xfrm>
            <a:off x="0" y="0"/>
            <a:ext cx="2770823" cy="7150510"/>
            <a:chOff x="0" y="0"/>
            <a:chExt cx="2770823" cy="7150510"/>
          </a:xfrm>
        </p:grpSpPr>
        <p:pic>
          <p:nvPicPr>
            <p:cNvPr id="7" name="Picture 6" descr="Frank-D-Syrick-becomes-a-Mason-Dec-13-1907-article-Washington-Post-dec-13-1907.jpg"/>
            <p:cNvPicPr>
              <a:picLocks noChangeAspect="1"/>
            </p:cNvPicPr>
            <p:nvPr/>
          </p:nvPicPr>
          <p:blipFill>
            <a:blip r:embed="rId2" cstate="print"/>
            <a:stretch>
              <a:fillRect/>
            </a:stretch>
          </p:blipFill>
          <p:spPr>
            <a:xfrm>
              <a:off x="0" y="0"/>
              <a:ext cx="2770823" cy="7150510"/>
            </a:xfrm>
            <a:prstGeom prst="rect">
              <a:avLst/>
            </a:prstGeom>
          </p:spPr>
        </p:pic>
        <p:sp>
          <p:nvSpPr>
            <p:cNvPr id="10" name="Rectangle 9"/>
            <p:cNvSpPr/>
            <p:nvPr/>
          </p:nvSpPr>
          <p:spPr>
            <a:xfrm>
              <a:off x="0" y="6553200"/>
              <a:ext cx="1219200" cy="304800"/>
            </a:xfrm>
            <a:prstGeom prst="rect">
              <a:avLst/>
            </a:prstGeom>
            <a:solidFill>
              <a:srgbClr val="FFFF00">
                <a:alpha val="39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grpSp>
        <p:nvGrpSpPr>
          <p:cNvPr id="13" name="Group 12"/>
          <p:cNvGrpSpPr/>
          <p:nvPr/>
        </p:nvGrpSpPr>
        <p:grpSpPr>
          <a:xfrm>
            <a:off x="4703535" y="304800"/>
            <a:ext cx="4440465" cy="3505200"/>
            <a:chOff x="4703535" y="304800"/>
            <a:chExt cx="4440465" cy="3505200"/>
          </a:xfrm>
        </p:grpSpPr>
        <p:pic>
          <p:nvPicPr>
            <p:cNvPr id="11" name="Picture 10" descr="Frank-D-Syrick-Christmast-at-his-home-in-Richmond-Washington-Post-Dec-25-1907.png"/>
            <p:cNvPicPr>
              <a:picLocks noChangeAspect="1"/>
            </p:cNvPicPr>
            <p:nvPr/>
          </p:nvPicPr>
          <p:blipFill>
            <a:blip r:embed="rId3" cstate="print"/>
            <a:srcRect l="30985"/>
            <a:stretch>
              <a:fillRect/>
            </a:stretch>
          </p:blipFill>
          <p:spPr>
            <a:xfrm>
              <a:off x="4703535" y="304800"/>
              <a:ext cx="4440465" cy="3505200"/>
            </a:xfrm>
            <a:prstGeom prst="rect">
              <a:avLst/>
            </a:prstGeom>
          </p:spPr>
        </p:pic>
        <p:sp>
          <p:nvSpPr>
            <p:cNvPr id="12" name="Rectangle 11"/>
            <p:cNvSpPr/>
            <p:nvPr/>
          </p:nvSpPr>
          <p:spPr>
            <a:xfrm>
              <a:off x="4724400" y="1981200"/>
              <a:ext cx="3276600" cy="685800"/>
            </a:xfrm>
            <a:prstGeom prst="rect">
              <a:avLst/>
            </a:prstGeom>
            <a:solidFill>
              <a:srgbClr val="FFFF00">
                <a:alpha val="39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20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152400" y="1524000"/>
            <a:ext cx="8839200" cy="584775"/>
          </a:xfrm>
          <a:prstGeom prst="rect">
            <a:avLst/>
          </a:prstGeom>
          <a:noFill/>
          <a:ln>
            <a:noFill/>
          </a:ln>
        </p:spPr>
        <p:txBody>
          <a:bodyPr wrap="square" rtlCol="0">
            <a:spAutoFit/>
          </a:bodyPr>
          <a:lstStyle/>
          <a:p>
            <a:pPr algn="ctr"/>
            <a:r>
              <a:rPr lang="en-US" sz="3200" dirty="0" smtClean="0">
                <a:solidFill>
                  <a:schemeClr val="bg1"/>
                </a:solidFill>
              </a:rPr>
              <a:t>Here Comes The Judge!</a:t>
            </a:r>
          </a:p>
        </p:txBody>
      </p:sp>
      <p:sp>
        <p:nvSpPr>
          <p:cNvPr id="5" name="TextBox 4"/>
          <p:cNvSpPr txBox="1"/>
          <p:nvPr/>
        </p:nvSpPr>
        <p:spPr>
          <a:xfrm>
            <a:off x="152400" y="2209800"/>
            <a:ext cx="8839200" cy="1938992"/>
          </a:xfrm>
          <a:prstGeom prst="rect">
            <a:avLst/>
          </a:prstGeom>
          <a:noFill/>
          <a:ln>
            <a:noFill/>
          </a:ln>
        </p:spPr>
        <p:txBody>
          <a:bodyPr wrap="square" rtlCol="0">
            <a:spAutoFit/>
          </a:bodyPr>
          <a:lstStyle/>
          <a:p>
            <a:pPr>
              <a:buFont typeface="Arial" pitchFamily="34" charset="0"/>
              <a:buChar char="•"/>
            </a:pPr>
            <a:r>
              <a:rPr lang="en-US" sz="2400" dirty="0" smtClean="0">
                <a:solidFill>
                  <a:schemeClr val="bg1"/>
                </a:solidFill>
              </a:rPr>
              <a:t>Judge Syrick was a close friend of Manager Griffith and his wife.</a:t>
            </a:r>
            <a:br>
              <a:rPr lang="en-US" sz="2400" dirty="0" smtClean="0">
                <a:solidFill>
                  <a:schemeClr val="bg1"/>
                </a:solidFill>
              </a:rPr>
            </a:br>
            <a:endParaRPr lang="en-US" sz="2400" dirty="0" smtClean="0">
              <a:solidFill>
                <a:schemeClr val="bg1"/>
              </a:solidFill>
            </a:endParaRPr>
          </a:p>
          <a:p>
            <a:pPr>
              <a:buFont typeface="Arial" pitchFamily="34" charset="0"/>
              <a:buChar char="•"/>
            </a:pPr>
            <a:r>
              <a:rPr lang="en-US" sz="2400" dirty="0" smtClean="0">
                <a:solidFill>
                  <a:schemeClr val="bg1"/>
                </a:solidFill>
              </a:rPr>
              <a:t>He knew almost every ballplayer on the team, both past and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pic>
        <p:nvPicPr>
          <p:cNvPr id="9" name="Content Placeholder 8" descr="472px-William-Tecumseh-Sherman.jpg"/>
          <p:cNvPicPr>
            <a:picLocks noGrp="1" noChangeAspect="1"/>
          </p:cNvPicPr>
          <p:nvPr>
            <p:ph idx="1"/>
          </p:nvPr>
        </p:nvPicPr>
        <p:blipFill>
          <a:blip r:embed="rId2" cstate="print"/>
          <a:stretch>
            <a:fillRect/>
          </a:stretch>
        </p:blipFill>
        <p:spPr>
          <a:xfrm>
            <a:off x="304800" y="1447800"/>
            <a:ext cx="3657600" cy="4641742"/>
          </a:xfrm>
        </p:spPr>
      </p:pic>
      <p:pic>
        <p:nvPicPr>
          <p:cNvPr id="7" name="Picture 6" descr="William-T-Sherman-Campaign-hat-and-sword-2nd.jpg"/>
          <p:cNvPicPr>
            <a:picLocks noChangeAspect="1"/>
          </p:cNvPicPr>
          <p:nvPr/>
        </p:nvPicPr>
        <p:blipFill>
          <a:blip r:embed="rId3" cstate="print"/>
          <a:stretch>
            <a:fillRect/>
          </a:stretch>
        </p:blipFill>
        <p:spPr>
          <a:xfrm>
            <a:off x="5791201" y="990600"/>
            <a:ext cx="3229290" cy="5678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152400" y="1524000"/>
            <a:ext cx="8839200" cy="584775"/>
          </a:xfrm>
          <a:prstGeom prst="rect">
            <a:avLst/>
          </a:prstGeom>
          <a:noFill/>
          <a:ln>
            <a:noFill/>
          </a:ln>
        </p:spPr>
        <p:txBody>
          <a:bodyPr wrap="square" rtlCol="0">
            <a:spAutoFit/>
          </a:bodyPr>
          <a:lstStyle/>
          <a:p>
            <a:pPr algn="ctr"/>
            <a:r>
              <a:rPr lang="en-US" sz="3200" dirty="0" smtClean="0">
                <a:solidFill>
                  <a:schemeClr val="bg1"/>
                </a:solidFill>
              </a:rPr>
              <a:t>Here Comes The Judge!</a:t>
            </a:r>
          </a:p>
        </p:txBody>
      </p:sp>
      <p:sp>
        <p:nvSpPr>
          <p:cNvPr id="5" name="TextBox 4"/>
          <p:cNvSpPr txBox="1"/>
          <p:nvPr/>
        </p:nvSpPr>
        <p:spPr>
          <a:xfrm>
            <a:off x="152400" y="2209800"/>
            <a:ext cx="8839200" cy="830997"/>
          </a:xfrm>
          <a:prstGeom prst="rect">
            <a:avLst/>
          </a:prstGeom>
          <a:noFill/>
          <a:ln>
            <a:noFill/>
          </a:ln>
        </p:spPr>
        <p:txBody>
          <a:bodyPr wrap="square" rtlCol="0">
            <a:spAutoFit/>
          </a:bodyPr>
          <a:lstStyle/>
          <a:p>
            <a:pPr>
              <a:buFont typeface="Arial" pitchFamily="34" charset="0"/>
              <a:buChar char="•"/>
            </a:pPr>
            <a:r>
              <a:rPr lang="en-US" sz="2400" dirty="0" smtClean="0">
                <a:solidFill>
                  <a:schemeClr val="bg1"/>
                </a:solidFill>
              </a:rPr>
              <a:t>In a message on December 20, 1914, Helen writes and warns Padgett that Judge Syrick will die soon.</a:t>
            </a:r>
          </a:p>
        </p:txBody>
      </p:sp>
      <p:sp>
        <p:nvSpPr>
          <p:cNvPr id="6" name="TextBox 5"/>
          <p:cNvSpPr txBox="1"/>
          <p:nvPr/>
        </p:nvSpPr>
        <p:spPr>
          <a:xfrm>
            <a:off x="152400" y="3124200"/>
            <a:ext cx="8839200" cy="3477875"/>
          </a:xfrm>
          <a:prstGeom prst="rect">
            <a:avLst/>
          </a:prstGeom>
          <a:noFill/>
          <a:ln>
            <a:noFill/>
          </a:ln>
        </p:spPr>
        <p:txBody>
          <a:bodyPr wrap="square" rtlCol="0">
            <a:spAutoFit/>
          </a:bodyPr>
          <a:lstStyle/>
          <a:p>
            <a:r>
              <a:rPr lang="en-US" sz="2000" dirty="0" smtClean="0">
                <a:solidFill>
                  <a:schemeClr val="bg2"/>
                </a:solidFill>
              </a:rPr>
              <a:t>“Yes, his (Judge Syrick)'s mother was there and also his soulmate. They wanted to tell him of their love and how much they are interested in his giving more of his thought to them and to things spiritual; for he is not going to live very long, as he has a bad case of Bright's disease and needs to be very careful with himself. I don't know anything about what some spirit may have told him, but I am informed by his mother that she knows that he is not going to live very long, even if his spirit friend did tell him that he was going to live until he was seventy years old. He must not believe that or he will suddenly find that his life is not for him to live as a man of</a:t>
            </a:r>
          </a:p>
          <a:p>
            <a:r>
              <a:rPr lang="en-US" sz="2000" dirty="0" smtClean="0">
                <a:solidFill>
                  <a:schemeClr val="bg2"/>
                </a:solidFill>
              </a:rPr>
              <a:t>seventy.”  TGRABJ Vol.. 3, pg. 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4114800" y="1524000"/>
            <a:ext cx="4876800" cy="584775"/>
          </a:xfrm>
          <a:prstGeom prst="rect">
            <a:avLst/>
          </a:prstGeom>
          <a:noFill/>
          <a:ln>
            <a:noFill/>
          </a:ln>
        </p:spPr>
        <p:txBody>
          <a:bodyPr wrap="square" rtlCol="0">
            <a:spAutoFit/>
          </a:bodyPr>
          <a:lstStyle/>
          <a:p>
            <a:pPr algn="r"/>
            <a:r>
              <a:rPr lang="en-US" sz="3200" dirty="0" smtClean="0">
                <a:solidFill>
                  <a:schemeClr val="bg1"/>
                </a:solidFill>
              </a:rPr>
              <a:t>National “Rooter” Dead</a:t>
            </a:r>
          </a:p>
        </p:txBody>
      </p:sp>
      <p:pic>
        <p:nvPicPr>
          <p:cNvPr id="7" name="Picture 6" descr="National-Rooter-Frank-Syrick-WashingtonPost-March-27-1915-full-article-trans.png"/>
          <p:cNvPicPr>
            <a:picLocks noChangeAspect="1"/>
          </p:cNvPicPr>
          <p:nvPr/>
        </p:nvPicPr>
        <p:blipFill>
          <a:blip r:embed="rId2" cstate="print"/>
          <a:stretch>
            <a:fillRect/>
          </a:stretch>
        </p:blipFill>
        <p:spPr>
          <a:xfrm>
            <a:off x="67056" y="275167"/>
            <a:ext cx="5343144" cy="7421033"/>
          </a:xfrm>
          <a:prstGeom prst="rect">
            <a:avLst/>
          </a:prstGeom>
        </p:spPr>
      </p:pic>
      <p:sp>
        <p:nvSpPr>
          <p:cNvPr id="8" name="TextBox 7"/>
          <p:cNvSpPr txBox="1"/>
          <p:nvPr/>
        </p:nvSpPr>
        <p:spPr>
          <a:xfrm>
            <a:off x="2362200" y="2362200"/>
            <a:ext cx="6629400" cy="584775"/>
          </a:xfrm>
          <a:prstGeom prst="rect">
            <a:avLst/>
          </a:prstGeom>
          <a:noFill/>
          <a:ln>
            <a:noFill/>
          </a:ln>
        </p:spPr>
        <p:txBody>
          <a:bodyPr wrap="square" rtlCol="0">
            <a:spAutoFit/>
          </a:bodyPr>
          <a:lstStyle/>
          <a:p>
            <a:r>
              <a:rPr lang="en-US" sz="3200" dirty="0" smtClean="0">
                <a:solidFill>
                  <a:schemeClr val="bg1"/>
                </a:solidFill>
              </a:rPr>
              <a:t>“Ballplayers to attend funeral”</a:t>
            </a:r>
          </a:p>
        </p:txBody>
      </p:sp>
      <p:pic>
        <p:nvPicPr>
          <p:cNvPr id="10" name="Picture 9" descr="Frank-D-Syrick-Nationals-ball-players-to-attend-funeral-Syrick-a-32nd-degree-Mason-Washington-Post-March-28-1915.png"/>
          <p:cNvPicPr>
            <a:picLocks noChangeAspect="1"/>
          </p:cNvPicPr>
          <p:nvPr/>
        </p:nvPicPr>
        <p:blipFill>
          <a:blip r:embed="rId3" cstate="print"/>
          <a:srcRect l="3687" r="5979"/>
          <a:stretch>
            <a:fillRect/>
          </a:stretch>
        </p:blipFill>
        <p:spPr>
          <a:xfrm>
            <a:off x="2438400" y="2895600"/>
            <a:ext cx="3733800" cy="2819048"/>
          </a:xfrm>
          <a:prstGeom prst="rect">
            <a:avLst/>
          </a:prstGeom>
        </p:spPr>
      </p:pic>
      <p:pic>
        <p:nvPicPr>
          <p:cNvPr id="12" name="Picture 11" descr="Quiet-day-Syrick-Funeral-March-29-1915-article-cropped.jpg"/>
          <p:cNvPicPr>
            <a:picLocks noChangeAspect="1"/>
          </p:cNvPicPr>
          <p:nvPr/>
        </p:nvPicPr>
        <p:blipFill>
          <a:blip r:embed="rId4" cstate="print"/>
          <a:stretch>
            <a:fillRect/>
          </a:stretch>
        </p:blipFill>
        <p:spPr>
          <a:xfrm>
            <a:off x="6756625" y="0"/>
            <a:ext cx="238737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par>
                          <p:cTn id="21" fill="hold">
                            <p:stCondLst>
                              <p:cond delay="3000"/>
                            </p:stCondLst>
                            <p:childTnLst>
                              <p:par>
                                <p:cTn id="22" presetID="10" presetClass="entr" presetSubtype="0" fill="hold" nodeType="afterEffect">
                                  <p:stCondLst>
                                    <p:cond delay="2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457200" y="1524000"/>
            <a:ext cx="8534400" cy="1077218"/>
          </a:xfrm>
          <a:prstGeom prst="rect">
            <a:avLst/>
          </a:prstGeom>
          <a:noFill/>
          <a:ln>
            <a:noFill/>
          </a:ln>
        </p:spPr>
        <p:txBody>
          <a:bodyPr wrap="square" rtlCol="0">
            <a:spAutoFit/>
          </a:bodyPr>
          <a:lstStyle/>
          <a:p>
            <a:r>
              <a:rPr lang="en-US" sz="3200" dirty="0" smtClean="0">
                <a:solidFill>
                  <a:schemeClr val="bg1"/>
                </a:solidFill>
              </a:rPr>
              <a:t>Passed, March 27, 1915</a:t>
            </a:r>
          </a:p>
          <a:p>
            <a:r>
              <a:rPr lang="en-US" sz="3200" dirty="0" smtClean="0">
                <a:solidFill>
                  <a:schemeClr val="bg1"/>
                </a:solidFill>
              </a:rPr>
              <a:t>First message: March 29, 1915</a:t>
            </a:r>
          </a:p>
        </p:txBody>
      </p:sp>
      <p:sp>
        <p:nvSpPr>
          <p:cNvPr id="8" name="TextBox 7"/>
          <p:cNvSpPr txBox="1"/>
          <p:nvPr/>
        </p:nvSpPr>
        <p:spPr>
          <a:xfrm>
            <a:off x="304800" y="2590800"/>
            <a:ext cx="8686800" cy="4370427"/>
          </a:xfrm>
          <a:prstGeom prst="rect">
            <a:avLst/>
          </a:prstGeom>
          <a:noFill/>
          <a:ln>
            <a:noFill/>
          </a:ln>
        </p:spPr>
        <p:txBody>
          <a:bodyPr wrap="square" rtlCol="0">
            <a:spAutoFit/>
          </a:bodyPr>
          <a:lstStyle/>
          <a:p>
            <a:r>
              <a:rPr lang="en-US" sz="2000" dirty="0" smtClean="0">
                <a:solidFill>
                  <a:schemeClr val="bg1"/>
                </a:solidFill>
              </a:rPr>
              <a:t>"I am here, Syrick. Let me say a word, I am your late friend and brother in spiritualism. Yes, I am able to write some and your wife told me to try as she wishes me to get stronger and realize that I am living as a spirit. Well, I am here and alive and have my Rose with me. She is so very beautiful and loving and I am very happy to be with her, but I have already learned that I am not suited to live with her for she is so much higher in her spiritual development than I am, but she tells me that I can progress and I am going to try with all my might. Well, old friend, the uncertain has become certain and I know now that spirits can and do communicate with mortals. So let any doubts that you may have, leave you and believe with all your heart that you have received the messages from your band and others as you have been informed. . .”</a:t>
            </a:r>
          </a:p>
          <a:p>
            <a:endParaRPr lang="en-US" dirty="0" smtClean="0">
              <a:solidFill>
                <a:schemeClr val="bg1"/>
              </a:solidFill>
            </a:endParaRPr>
          </a:p>
        </p:txBody>
      </p:sp>
      <p:sp>
        <p:nvSpPr>
          <p:cNvPr id="11" name="TextBox 10"/>
          <p:cNvSpPr txBox="1"/>
          <p:nvPr/>
        </p:nvSpPr>
        <p:spPr>
          <a:xfrm>
            <a:off x="304800" y="2667000"/>
            <a:ext cx="8686800" cy="2585323"/>
          </a:xfrm>
          <a:prstGeom prst="rect">
            <a:avLst/>
          </a:prstGeom>
          <a:noFill/>
          <a:ln>
            <a:noFill/>
          </a:ln>
        </p:spPr>
        <p:txBody>
          <a:bodyPr wrap="square" rtlCol="0">
            <a:spAutoFit/>
          </a:bodyPr>
          <a:lstStyle/>
          <a:p>
            <a:r>
              <a:rPr lang="en-US" dirty="0" smtClean="0">
                <a:solidFill>
                  <a:schemeClr val="bg1"/>
                </a:solidFill>
              </a:rPr>
              <a:t>“I can tell you this that you have as your wife and soulmate the most beautiful of all the spirits that I have yet seen. I had no conception of what beauty was until I came here and saw your wife and Rose and Dr. Stone’s Mary. She is very beautiful also and loves him, I know, with a very deep love. As this is my first attempt I am tired and must stop. Well, I know no one whom I would rather that it should belong to than you, so keep it and think of me sometimes. So with my kindest regards and best wishes, I</a:t>
            </a:r>
          </a:p>
          <a:p>
            <a:r>
              <a:rPr lang="en-US" dirty="0" smtClean="0">
                <a:solidFill>
                  <a:schemeClr val="bg1"/>
                </a:solidFill>
              </a:rPr>
              <a:t>am your true friend, Frank D. Syrick.“  TGRABJ  Vol.. 3, pg. 247</a:t>
            </a:r>
          </a:p>
          <a:p>
            <a:endParaRPr lang="en-US"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457200" y="1524000"/>
            <a:ext cx="8534400" cy="1077218"/>
          </a:xfrm>
          <a:prstGeom prst="rect">
            <a:avLst/>
          </a:prstGeom>
          <a:noFill/>
          <a:ln>
            <a:noFill/>
          </a:ln>
        </p:spPr>
        <p:txBody>
          <a:bodyPr wrap="square" rtlCol="0">
            <a:spAutoFit/>
          </a:bodyPr>
          <a:lstStyle/>
          <a:p>
            <a:r>
              <a:rPr lang="en-US" sz="3200" dirty="0" smtClean="0">
                <a:solidFill>
                  <a:schemeClr val="bg1"/>
                </a:solidFill>
              </a:rPr>
              <a:t>Passed, March 27, 1915</a:t>
            </a:r>
          </a:p>
          <a:p>
            <a:r>
              <a:rPr lang="en-US" sz="3200" dirty="0" smtClean="0">
                <a:solidFill>
                  <a:schemeClr val="bg1"/>
                </a:solidFill>
              </a:rPr>
              <a:t>First message: March 29, 1915</a:t>
            </a:r>
          </a:p>
        </p:txBody>
      </p:sp>
      <p:pic>
        <p:nvPicPr>
          <p:cNvPr id="7" name="Picture 6" descr="Frank-D-Syrick-tombstone-2.jpg"/>
          <p:cNvPicPr>
            <a:picLocks noChangeAspect="1"/>
          </p:cNvPicPr>
          <p:nvPr/>
        </p:nvPicPr>
        <p:blipFill>
          <a:blip r:embed="rId2" cstate="print"/>
          <a:stretch>
            <a:fillRect/>
          </a:stretch>
        </p:blipFill>
        <p:spPr>
          <a:xfrm>
            <a:off x="152400" y="609600"/>
            <a:ext cx="8077200" cy="6057900"/>
          </a:xfrm>
          <a:prstGeom prst="rect">
            <a:avLst/>
          </a:prstGeom>
        </p:spPr>
      </p:pic>
      <p:pic>
        <p:nvPicPr>
          <p:cNvPr id="10" name="Picture 9" descr="Frank-D-Syrick-tombstone-3.jpg"/>
          <p:cNvPicPr>
            <a:picLocks noChangeAspect="1"/>
          </p:cNvPicPr>
          <p:nvPr/>
        </p:nvPicPr>
        <p:blipFill>
          <a:blip r:embed="rId3" cstate="print"/>
          <a:stretch>
            <a:fillRect/>
          </a:stretch>
        </p:blipFill>
        <p:spPr>
          <a:xfrm>
            <a:off x="2057400" y="76200"/>
            <a:ext cx="5105400" cy="680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0" fill="hold"/>
                                        <p:tgtEl>
                                          <p:spTgt spid="10"/>
                                        </p:tgtEl>
                                        <p:attrNameLst>
                                          <p:attrName>ppt_w</p:attrName>
                                        </p:attrNameLst>
                                      </p:cBhvr>
                                      <p:tavLst>
                                        <p:tav tm="0">
                                          <p:val>
                                            <p:fltVal val="0"/>
                                          </p:val>
                                        </p:tav>
                                        <p:tav tm="100000">
                                          <p:val>
                                            <p:strVal val="#ppt_w"/>
                                          </p:val>
                                        </p:tav>
                                      </p:tavLst>
                                    </p:anim>
                                    <p:anim calcmode="lin" valueType="num">
                                      <p:cBhvr>
                                        <p:cTn id="13" dur="2000" fill="hold"/>
                                        <p:tgtEl>
                                          <p:spTgt spid="10"/>
                                        </p:tgtEl>
                                        <p:attrNameLst>
                                          <p:attrName>ppt_h</p:attrName>
                                        </p:attrNameLst>
                                      </p:cBhvr>
                                      <p:tavLst>
                                        <p:tav tm="0">
                                          <p:val>
                                            <p:fltVal val="0"/>
                                          </p:val>
                                        </p:tav>
                                        <p:tav tm="100000">
                                          <p:val>
                                            <p:strVal val="#ppt_h"/>
                                          </p:val>
                                        </p:tav>
                                      </p:tavLst>
                                    </p:anim>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457200" y="1524000"/>
            <a:ext cx="8534400" cy="1077218"/>
          </a:xfrm>
          <a:prstGeom prst="rect">
            <a:avLst/>
          </a:prstGeom>
          <a:noFill/>
          <a:ln>
            <a:noFill/>
          </a:ln>
        </p:spPr>
        <p:txBody>
          <a:bodyPr wrap="square" rtlCol="0">
            <a:spAutoFit/>
          </a:bodyPr>
          <a:lstStyle/>
          <a:p>
            <a:r>
              <a:rPr lang="en-US" sz="3200" dirty="0" smtClean="0">
                <a:solidFill>
                  <a:schemeClr val="bg1"/>
                </a:solidFill>
              </a:rPr>
              <a:t>Edwin Forrest</a:t>
            </a:r>
          </a:p>
          <a:p>
            <a:endParaRPr lang="en-US" sz="3200" dirty="0" smtClean="0">
              <a:solidFill>
                <a:schemeClr val="bg1"/>
              </a:solidFill>
            </a:endParaRPr>
          </a:p>
        </p:txBody>
      </p:sp>
      <p:sp>
        <p:nvSpPr>
          <p:cNvPr id="8" name="TextBox 7"/>
          <p:cNvSpPr txBox="1"/>
          <p:nvPr/>
        </p:nvSpPr>
        <p:spPr>
          <a:xfrm>
            <a:off x="609600" y="2895600"/>
            <a:ext cx="8229600" cy="1569660"/>
          </a:xfrm>
          <a:prstGeom prst="rect">
            <a:avLst/>
          </a:prstGeom>
          <a:noFill/>
          <a:ln>
            <a:noFill/>
          </a:ln>
        </p:spPr>
        <p:txBody>
          <a:bodyPr wrap="square" rtlCol="0">
            <a:spAutoFit/>
          </a:bodyPr>
          <a:lstStyle/>
          <a:p>
            <a:r>
              <a:rPr lang="en-US" sz="3200" dirty="0" smtClean="0">
                <a:solidFill>
                  <a:schemeClr val="bg1"/>
                </a:solidFill>
              </a:rPr>
              <a:t>Law partner for 18 years</a:t>
            </a:r>
          </a:p>
          <a:p>
            <a:endParaRPr lang="en-US" sz="3200" dirty="0" smtClean="0">
              <a:solidFill>
                <a:schemeClr val="bg1"/>
              </a:solidFill>
            </a:endParaRPr>
          </a:p>
          <a:p>
            <a:endParaRPr lang="en-US" sz="3200" dirty="0" smtClean="0">
              <a:solidFill>
                <a:schemeClr val="bg1"/>
              </a:solidFill>
            </a:endParaRPr>
          </a:p>
        </p:txBody>
      </p:sp>
      <p:pic>
        <p:nvPicPr>
          <p:cNvPr id="11" name="Picture 10" descr="Edwin-Forrest-Funeral-April-1916.png"/>
          <p:cNvPicPr>
            <a:picLocks noChangeAspect="1"/>
          </p:cNvPicPr>
          <p:nvPr/>
        </p:nvPicPr>
        <p:blipFill>
          <a:blip r:embed="rId2" cstate="print"/>
          <a:stretch>
            <a:fillRect/>
          </a:stretch>
        </p:blipFill>
        <p:spPr>
          <a:xfrm>
            <a:off x="-56927" y="914400"/>
            <a:ext cx="9200927"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 &amp; associates</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4" name="TextBox 3"/>
          <p:cNvSpPr txBox="1"/>
          <p:nvPr/>
        </p:nvSpPr>
        <p:spPr>
          <a:xfrm>
            <a:off x="457200" y="1524000"/>
            <a:ext cx="8534400" cy="1077218"/>
          </a:xfrm>
          <a:prstGeom prst="rect">
            <a:avLst/>
          </a:prstGeom>
          <a:noFill/>
          <a:ln>
            <a:noFill/>
          </a:ln>
        </p:spPr>
        <p:txBody>
          <a:bodyPr wrap="square" rtlCol="0">
            <a:spAutoFit/>
          </a:bodyPr>
          <a:lstStyle/>
          <a:p>
            <a:r>
              <a:rPr lang="en-US" sz="3200" dirty="0" smtClean="0">
                <a:solidFill>
                  <a:schemeClr val="bg1"/>
                </a:solidFill>
              </a:rPr>
              <a:t>Edwin Forrest</a:t>
            </a:r>
          </a:p>
          <a:p>
            <a:endParaRPr lang="en-US" sz="3200" dirty="0" smtClean="0">
              <a:solidFill>
                <a:schemeClr val="bg1"/>
              </a:solidFill>
            </a:endParaRPr>
          </a:p>
        </p:txBody>
      </p:sp>
      <p:sp>
        <p:nvSpPr>
          <p:cNvPr id="8" name="TextBox 7"/>
          <p:cNvSpPr txBox="1"/>
          <p:nvPr/>
        </p:nvSpPr>
        <p:spPr>
          <a:xfrm>
            <a:off x="457200" y="2057400"/>
            <a:ext cx="8229600" cy="1077218"/>
          </a:xfrm>
          <a:prstGeom prst="rect">
            <a:avLst/>
          </a:prstGeom>
          <a:noFill/>
          <a:ln>
            <a:noFill/>
          </a:ln>
        </p:spPr>
        <p:txBody>
          <a:bodyPr wrap="square" rtlCol="0">
            <a:spAutoFit/>
          </a:bodyPr>
          <a:lstStyle/>
          <a:p>
            <a:r>
              <a:rPr lang="en-US" sz="3200" dirty="0" smtClean="0">
                <a:solidFill>
                  <a:schemeClr val="bg1"/>
                </a:solidFill>
              </a:rPr>
              <a:t>First message, June 27, 1916</a:t>
            </a:r>
          </a:p>
          <a:p>
            <a:endParaRPr lang="en-US" sz="3200" dirty="0" smtClean="0">
              <a:solidFill>
                <a:schemeClr val="bg1"/>
              </a:solidFill>
            </a:endParaRPr>
          </a:p>
        </p:txBody>
      </p:sp>
      <p:sp>
        <p:nvSpPr>
          <p:cNvPr id="7" name="TextBox 6"/>
          <p:cNvSpPr txBox="1"/>
          <p:nvPr/>
        </p:nvSpPr>
        <p:spPr>
          <a:xfrm>
            <a:off x="533400" y="2667000"/>
            <a:ext cx="8229600" cy="2246769"/>
          </a:xfrm>
          <a:prstGeom prst="rect">
            <a:avLst/>
          </a:prstGeom>
          <a:noFill/>
          <a:ln>
            <a:noFill/>
          </a:ln>
        </p:spPr>
        <p:txBody>
          <a:bodyPr wrap="square" rtlCol="0">
            <a:spAutoFit/>
          </a:bodyPr>
          <a:lstStyle/>
          <a:p>
            <a:r>
              <a:rPr lang="en-US" sz="2000" dirty="0" smtClean="0">
                <a:solidFill>
                  <a:schemeClr val="bg1"/>
                </a:solidFill>
              </a:rPr>
              <a:t>"I AM HERE, Edwin Forrest:  Well I am here again and I am glad to be able to write you for I need your advice so much, as several have told me that you can help me.  I am in much darkness and suffering, and don't know just why, but I suppose it is because of my evil habits, and I want to get relief if possible so try your best to help me.  Well I understand what you say and will believe that you desire to help me. . .“ TGRABJ Vol.. 3, pg. 332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7" name="TextBox 6"/>
          <p:cNvSpPr txBox="1"/>
          <p:nvPr/>
        </p:nvSpPr>
        <p:spPr>
          <a:xfrm>
            <a:off x="457200" y="1676400"/>
            <a:ext cx="8229600" cy="1323439"/>
          </a:xfrm>
          <a:prstGeom prst="rect">
            <a:avLst/>
          </a:prstGeom>
          <a:noFill/>
          <a:ln>
            <a:noFill/>
          </a:ln>
        </p:spPr>
        <p:txBody>
          <a:bodyPr wrap="square" rtlCol="0">
            <a:spAutoFit/>
          </a:bodyPr>
          <a:lstStyle/>
          <a:p>
            <a:r>
              <a:rPr lang="en-US" sz="2000" dirty="0" smtClean="0">
                <a:solidFill>
                  <a:schemeClr val="bg1"/>
                </a:solidFill>
              </a:rPr>
              <a:t>Helenita was suffering from an intestinal obstruction, and she underwent surgery.  However, the surgery was not successful and she passed into spirit on June 20, 1918.  She was only 25 ½ years old</a:t>
            </a:r>
          </a:p>
        </p:txBody>
      </p:sp>
      <p:sp>
        <p:nvSpPr>
          <p:cNvPr id="10" name="TextBox 9"/>
          <p:cNvSpPr txBox="1"/>
          <p:nvPr/>
        </p:nvSpPr>
        <p:spPr>
          <a:xfrm>
            <a:off x="533400" y="3124200"/>
            <a:ext cx="8229600" cy="2246769"/>
          </a:xfrm>
          <a:prstGeom prst="rect">
            <a:avLst/>
          </a:prstGeom>
          <a:noFill/>
          <a:ln>
            <a:noFill/>
          </a:ln>
        </p:spPr>
        <p:txBody>
          <a:bodyPr wrap="square" rtlCol="0">
            <a:spAutoFit/>
          </a:bodyPr>
          <a:lstStyle/>
          <a:p>
            <a:r>
              <a:rPr lang="en-US" sz="2000" dirty="0" smtClean="0">
                <a:solidFill>
                  <a:schemeClr val="bg1"/>
                </a:solidFill>
              </a:rPr>
              <a:t>That same evening, Helen Padgett wrote a beautiful message to James, telling him how she was there a the bedside of their beautiful daughter, Nita, saying. . .</a:t>
            </a:r>
            <a:br>
              <a:rPr lang="en-US" sz="2000" dirty="0" smtClean="0">
                <a:solidFill>
                  <a:schemeClr val="bg1"/>
                </a:solidFill>
              </a:rPr>
            </a:br>
            <a:endParaRPr lang="en-US" sz="2000" dirty="0" smtClean="0">
              <a:solidFill>
                <a:schemeClr val="bg1"/>
              </a:solidFill>
            </a:endParaRPr>
          </a:p>
          <a:p>
            <a:r>
              <a:rPr lang="en-US" sz="2000" dirty="0" smtClean="0">
                <a:solidFill>
                  <a:schemeClr val="bg2"/>
                </a:solidFill>
              </a:rPr>
              <a:t>“I was with her as she passed over and received</a:t>
            </a:r>
          </a:p>
          <a:p>
            <a:r>
              <a:rPr lang="en-US" sz="2000" dirty="0" smtClean="0">
                <a:solidFill>
                  <a:schemeClr val="bg2"/>
                </a:solidFill>
              </a:rPr>
              <a:t>her in my arms and told her that she was with her</a:t>
            </a:r>
          </a:p>
          <a:p>
            <a:pPr algn="ctr"/>
            <a:r>
              <a:rPr lang="en-US" sz="2000" dirty="0" smtClean="0">
                <a:solidFill>
                  <a:schemeClr val="bg2"/>
                </a:solidFill>
              </a:rPr>
              <a:t>mother and had nothing to fear.” </a:t>
            </a:r>
            <a:r>
              <a:rPr lang="en-US" sz="1600" dirty="0" smtClean="0">
                <a:solidFill>
                  <a:schemeClr val="bg2"/>
                </a:solidFill>
              </a:rPr>
              <a:t>Helen Padgett, TGRABJ Vol. 3, pg. 143</a:t>
            </a:r>
            <a:r>
              <a:rPr lang="en-US" sz="2000" dirty="0" smtClean="0">
                <a:solidFill>
                  <a:schemeClr val="bg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10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7" name="TextBox 6"/>
          <p:cNvSpPr txBox="1"/>
          <p:nvPr/>
        </p:nvSpPr>
        <p:spPr>
          <a:xfrm>
            <a:off x="457200" y="1676400"/>
            <a:ext cx="8229600" cy="1015663"/>
          </a:xfrm>
          <a:prstGeom prst="rect">
            <a:avLst/>
          </a:prstGeom>
          <a:noFill/>
          <a:ln>
            <a:noFill/>
          </a:ln>
        </p:spPr>
        <p:txBody>
          <a:bodyPr wrap="square" rtlCol="0">
            <a:spAutoFit/>
          </a:bodyPr>
          <a:lstStyle/>
          <a:p>
            <a:r>
              <a:rPr lang="en-US" sz="2000" dirty="0" smtClean="0">
                <a:solidFill>
                  <a:schemeClr val="bg1"/>
                </a:solidFill>
              </a:rPr>
              <a:t>Helenita was suffering from an intestinal obstruction, and she underwent surgery.  However, the surgery was not successful and she passed into spirit on June 20, 1918</a:t>
            </a:r>
          </a:p>
        </p:txBody>
      </p:sp>
      <p:grpSp>
        <p:nvGrpSpPr>
          <p:cNvPr id="12" name="Group 11"/>
          <p:cNvGrpSpPr/>
          <p:nvPr/>
        </p:nvGrpSpPr>
        <p:grpSpPr>
          <a:xfrm>
            <a:off x="304800" y="1447800"/>
            <a:ext cx="8610600" cy="4850892"/>
            <a:chOff x="228600" y="1219200"/>
            <a:chExt cx="8610600" cy="4850892"/>
          </a:xfrm>
        </p:grpSpPr>
        <p:pic>
          <p:nvPicPr>
            <p:cNvPr id="6" name="Picture 5" descr="Helenita-cropped.jpg"/>
            <p:cNvPicPr>
              <a:picLocks noChangeAspect="1"/>
            </p:cNvPicPr>
            <p:nvPr/>
          </p:nvPicPr>
          <p:blipFill>
            <a:blip r:embed="rId2" cstate="print"/>
            <a:stretch>
              <a:fillRect/>
            </a:stretch>
          </p:blipFill>
          <p:spPr>
            <a:xfrm>
              <a:off x="6019800" y="1219200"/>
              <a:ext cx="2819400" cy="3703320"/>
            </a:xfrm>
            <a:prstGeom prst="rect">
              <a:avLst/>
            </a:prstGeom>
          </p:spPr>
        </p:pic>
        <p:pic>
          <p:nvPicPr>
            <p:cNvPr id="8" name="Picture 7" descr="Helenita-tennis-closeup.jpg"/>
            <p:cNvPicPr>
              <a:picLocks noChangeAspect="1"/>
            </p:cNvPicPr>
            <p:nvPr/>
          </p:nvPicPr>
          <p:blipFill>
            <a:blip r:embed="rId3" cstate="print"/>
            <a:stretch>
              <a:fillRect/>
            </a:stretch>
          </p:blipFill>
          <p:spPr>
            <a:xfrm>
              <a:off x="3352800" y="3505200"/>
              <a:ext cx="2514600" cy="2564892"/>
            </a:xfrm>
            <a:prstGeom prst="rect">
              <a:avLst/>
            </a:prstGeom>
          </p:spPr>
        </p:pic>
        <p:pic>
          <p:nvPicPr>
            <p:cNvPr id="11" name="Picture 10" descr="Helenita-Padgett-from-the-Cap-and-Gown-1915_University-of-Chicago.jpg"/>
            <p:cNvPicPr>
              <a:picLocks noChangeAspect="1"/>
            </p:cNvPicPr>
            <p:nvPr/>
          </p:nvPicPr>
          <p:blipFill>
            <a:blip r:embed="rId4" cstate="print"/>
            <a:stretch>
              <a:fillRect/>
            </a:stretch>
          </p:blipFill>
          <p:spPr>
            <a:xfrm>
              <a:off x="228600" y="1524000"/>
              <a:ext cx="2903220" cy="3314700"/>
            </a:xfrm>
            <a:prstGeom prst="rect">
              <a:avLst/>
            </a:prstGeom>
          </p:spPr>
        </p:pic>
      </p:grpSp>
      <p:pic>
        <p:nvPicPr>
          <p:cNvPr id="1027" name="Picture 3" descr="C:\Users\DENNIS\Pictures\1_Padgett-Movie-Pictures\Helenita-Padgett's-Interment-Record-Feb-16-1914.jpg"/>
          <p:cNvPicPr>
            <a:picLocks noChangeAspect="1" noChangeArrowheads="1"/>
          </p:cNvPicPr>
          <p:nvPr/>
        </p:nvPicPr>
        <p:blipFill>
          <a:blip r:embed="rId5" cstate="print"/>
          <a:srcRect/>
          <a:stretch>
            <a:fillRect/>
          </a:stretch>
        </p:blipFill>
        <p:spPr bwMode="auto">
          <a:xfrm>
            <a:off x="0" y="532902"/>
            <a:ext cx="9140709" cy="5791697"/>
          </a:xfrm>
          <a:prstGeom prst="rect">
            <a:avLst/>
          </a:prstGeom>
          <a:noFill/>
        </p:spPr>
      </p:pic>
      <p:sp>
        <p:nvSpPr>
          <p:cNvPr id="13" name="TextBox 12"/>
          <p:cNvSpPr txBox="1"/>
          <p:nvPr/>
        </p:nvSpPr>
        <p:spPr>
          <a:xfrm>
            <a:off x="457200" y="3352800"/>
            <a:ext cx="8229600" cy="707886"/>
          </a:xfrm>
          <a:prstGeom prst="rect">
            <a:avLst/>
          </a:prstGeom>
          <a:noFill/>
          <a:ln>
            <a:noFill/>
          </a:ln>
        </p:spPr>
        <p:txBody>
          <a:bodyPr wrap="square" rtlCol="0">
            <a:spAutoFit/>
          </a:bodyPr>
          <a:lstStyle/>
          <a:p>
            <a:r>
              <a:rPr lang="en-US" sz="2000" dirty="0" smtClean="0">
                <a:solidFill>
                  <a:schemeClr val="bg1"/>
                </a:solidFill>
              </a:rPr>
              <a:t>On October 14, 1918, Baby Nita wrote her first message from spirit.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20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7" name="TextBox 6"/>
          <p:cNvSpPr txBox="1"/>
          <p:nvPr/>
        </p:nvSpPr>
        <p:spPr>
          <a:xfrm>
            <a:off x="457200" y="1447800"/>
            <a:ext cx="5562600" cy="4478149"/>
          </a:xfrm>
          <a:prstGeom prst="rect">
            <a:avLst/>
          </a:prstGeom>
          <a:noFill/>
          <a:ln>
            <a:noFill/>
          </a:ln>
        </p:spPr>
        <p:txBody>
          <a:bodyPr wrap="square" rtlCol="0">
            <a:spAutoFit/>
          </a:bodyPr>
          <a:lstStyle/>
          <a:p>
            <a:r>
              <a:rPr lang="en-US" sz="1900" dirty="0" smtClean="0">
                <a:solidFill>
                  <a:schemeClr val="bg1"/>
                </a:solidFill>
              </a:rPr>
              <a:t>“I am here, Nita. Let me write a line. I am Nita, and I have been so anxious to write you ever since I came to the spirit world and realized that I could do so. Well, Daddy, I cannot tell you how happy I am and how glad I am that I can write you. I know that mother has written you in regards to my passing over and my condition and progress since I became a spirit, and all that she said is true and much more. I am so desirous of telling you in detail just what my experience has been, but as this is my first attempt to write I will not do so tonight, but very soon I will, and I know that you will get tired before I cease writing, for I have so much to tell you.”</a:t>
            </a:r>
          </a:p>
        </p:txBody>
      </p:sp>
      <p:pic>
        <p:nvPicPr>
          <p:cNvPr id="6" name="Picture 5" descr="Helenita-cropped.jpg"/>
          <p:cNvPicPr>
            <a:picLocks noChangeAspect="1"/>
          </p:cNvPicPr>
          <p:nvPr/>
        </p:nvPicPr>
        <p:blipFill>
          <a:blip r:embed="rId2" cstate="print"/>
          <a:stretch>
            <a:fillRect/>
          </a:stretch>
        </p:blipFill>
        <p:spPr>
          <a:xfrm>
            <a:off x="6172200" y="304800"/>
            <a:ext cx="2819400" cy="3703320"/>
          </a:xfrm>
          <a:prstGeom prst="rect">
            <a:avLst/>
          </a:prstGeom>
        </p:spPr>
      </p:pic>
      <p:sp>
        <p:nvSpPr>
          <p:cNvPr id="10" name="TextBox 9"/>
          <p:cNvSpPr txBox="1"/>
          <p:nvPr/>
        </p:nvSpPr>
        <p:spPr>
          <a:xfrm>
            <a:off x="533400" y="5867400"/>
            <a:ext cx="5562600" cy="384721"/>
          </a:xfrm>
          <a:prstGeom prst="rect">
            <a:avLst/>
          </a:prstGeom>
          <a:noFill/>
          <a:ln>
            <a:noFill/>
          </a:ln>
        </p:spPr>
        <p:txBody>
          <a:bodyPr wrap="square" rtlCol="0">
            <a:spAutoFit/>
          </a:bodyPr>
          <a:lstStyle/>
          <a:p>
            <a:r>
              <a:rPr lang="en-US" sz="1900" dirty="0" smtClean="0">
                <a:solidFill>
                  <a:schemeClr val="bg1"/>
                </a:solidFill>
              </a:rPr>
              <a:t>Helenita Padgett, TGRABJ, Vol. 3, pg. 147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Passing of </a:t>
            </a:r>
            <a:br>
              <a:rPr lang="en-US" dirty="0" smtClean="0"/>
            </a:br>
            <a:r>
              <a:rPr lang="en-US" dirty="0" smtClean="0"/>
              <a:t>James e. </a:t>
            </a:r>
            <a:r>
              <a:rPr lang="en-US" dirty="0" err="1" smtClean="0"/>
              <a:t>padgett</a:t>
            </a:r>
            <a:endParaRPr lang="en-US" dirty="0"/>
          </a:p>
        </p:txBody>
      </p:sp>
      <p:sp>
        <p:nvSpPr>
          <p:cNvPr id="9" name="Content Placeholder 10"/>
          <p:cNvSpPr txBox="1">
            <a:spLocks/>
          </p:cNvSpPr>
          <p:nvPr/>
        </p:nvSpPr>
        <p:spPr>
          <a:xfrm>
            <a:off x="457200" y="1524000"/>
            <a:ext cx="8420100" cy="4953000"/>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7" name="TextBox 6"/>
          <p:cNvSpPr txBox="1"/>
          <p:nvPr/>
        </p:nvSpPr>
        <p:spPr>
          <a:xfrm>
            <a:off x="457200" y="1981200"/>
            <a:ext cx="8382000" cy="1384995"/>
          </a:xfrm>
          <a:prstGeom prst="rect">
            <a:avLst/>
          </a:prstGeom>
          <a:noFill/>
          <a:ln>
            <a:noFill/>
          </a:ln>
        </p:spPr>
        <p:txBody>
          <a:bodyPr wrap="square" rtlCol="0">
            <a:spAutoFit/>
          </a:bodyPr>
          <a:lstStyle/>
          <a:p>
            <a:r>
              <a:rPr lang="en-US" sz="2800" dirty="0" smtClean="0">
                <a:solidFill>
                  <a:schemeClr val="bg1"/>
                </a:solidFill>
              </a:rPr>
              <a:t>On a spring Saturday morning, around 10:15 a.m., James Edward Padgett passed into spirit – March 17, 1914</a:t>
            </a:r>
          </a:p>
        </p:txBody>
      </p:sp>
      <p:pic>
        <p:nvPicPr>
          <p:cNvPr id="8" name="Picture 7" descr="James-E-Padgett_death-cert-cropped.jpg"/>
          <p:cNvPicPr>
            <a:picLocks noChangeAspect="1"/>
          </p:cNvPicPr>
          <p:nvPr/>
        </p:nvPicPr>
        <p:blipFill>
          <a:blip r:embed="rId2" cstate="print"/>
          <a:stretch>
            <a:fillRect/>
          </a:stretch>
        </p:blipFill>
        <p:spPr>
          <a:xfrm>
            <a:off x="1690975" y="152400"/>
            <a:ext cx="5896051" cy="6705600"/>
          </a:xfrm>
          <a:prstGeom prst="rect">
            <a:avLst/>
          </a:prstGeom>
        </p:spPr>
      </p:pic>
      <p:pic>
        <p:nvPicPr>
          <p:cNvPr id="5122" name="Picture 2" descr="C:\Users\DENNIS\Pictures\1_Padgett-Movie-Pictures\James-E-Padgett-Obituary-March-1923_Washington-Post.jpg"/>
          <p:cNvPicPr>
            <a:picLocks noChangeAspect="1" noChangeArrowheads="1"/>
          </p:cNvPicPr>
          <p:nvPr/>
        </p:nvPicPr>
        <p:blipFill>
          <a:blip r:embed="rId3" cstate="print"/>
          <a:srcRect/>
          <a:stretch>
            <a:fillRect/>
          </a:stretch>
        </p:blipFill>
        <p:spPr bwMode="auto">
          <a:xfrm>
            <a:off x="838200" y="147862"/>
            <a:ext cx="7636084" cy="67101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pic>
        <p:nvPicPr>
          <p:cNvPr id="6" name="Content Placeholder 5" descr="Lincoln-pic-2.jpg"/>
          <p:cNvPicPr>
            <a:picLocks noGrp="1" noChangeAspect="1"/>
          </p:cNvPicPr>
          <p:nvPr>
            <p:ph idx="1"/>
          </p:nvPr>
        </p:nvPicPr>
        <p:blipFill>
          <a:blip r:embed="rId2" cstate="print"/>
          <a:stretch>
            <a:fillRect/>
          </a:stretch>
        </p:blipFill>
        <p:spPr>
          <a:xfrm>
            <a:off x="76200" y="1524000"/>
            <a:ext cx="4343400" cy="5230526"/>
          </a:xfrm>
        </p:spPr>
      </p:pic>
      <p:pic>
        <p:nvPicPr>
          <p:cNvPr id="8" name="Picture 7" descr="Lincoln-hat-cropped.jpg"/>
          <p:cNvPicPr>
            <a:picLocks noChangeAspect="1"/>
          </p:cNvPicPr>
          <p:nvPr/>
        </p:nvPicPr>
        <p:blipFill>
          <a:blip r:embed="rId3" cstate="print"/>
          <a:stretch>
            <a:fillRect/>
          </a:stretch>
        </p:blipFill>
        <p:spPr>
          <a:xfrm>
            <a:off x="5791200" y="609600"/>
            <a:ext cx="3215303" cy="5979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Abiding Conviction</a:t>
            </a:r>
            <a:endParaRPr lang="en-US" dirty="0"/>
          </a:p>
        </p:txBody>
      </p:sp>
      <p:sp>
        <p:nvSpPr>
          <p:cNvPr id="4" name="Title 1"/>
          <p:cNvSpPr>
            <a:spLocks noGrp="1"/>
          </p:cNvSpPr>
          <p:nvPr>
            <p:ph idx="1"/>
          </p:nvPr>
        </p:nvSpPr>
        <p:spPr/>
        <p:txBody>
          <a:bodyPr anchor="ctr">
            <a:normAutofit fontScale="90000" lnSpcReduction="10000"/>
          </a:bodyPr>
          <a:lstStyle/>
          <a:p>
            <a:pPr>
              <a:lnSpc>
                <a:spcPct val="100000"/>
              </a:lnSpc>
              <a:buNone/>
            </a:pPr>
            <a:r>
              <a:rPr lang="en-US" sz="4000" b="0" dirty="0" smtClean="0">
                <a:latin typeface="Times New Roman" pitchFamily="18" charset="0"/>
                <a:cs typeface="Times New Roman" pitchFamily="18" charset="0"/>
              </a:rPr>
              <a:t>“</a:t>
            </a:r>
            <a:r>
              <a:rPr lang="en-US" sz="4000" dirty="0" smtClean="0">
                <a:latin typeface="Times New Roman" pitchFamily="18" charset="0"/>
                <a:cs typeface="Times New Roman" pitchFamily="18" charset="0"/>
              </a:rPr>
              <a:t>. . . </a:t>
            </a:r>
            <a:r>
              <a:rPr lang="en-US" sz="4000" b="0" dirty="0" smtClean="0">
                <a:latin typeface="Times New Roman" pitchFamily="18" charset="0"/>
                <a:cs typeface="Times New Roman" pitchFamily="18" charset="0"/>
              </a:rPr>
              <a:t>proof that leaves you with an abiding conviction that a fact is true. The evidence need not eliminate all possible doubt because everything in life is open to some possible or imaginary doubt.”  </a:t>
            </a:r>
            <a:r>
              <a:rPr lang="en-US" sz="3100" b="0" dirty="0" smtClean="0">
                <a:latin typeface="Times New Roman" pitchFamily="18" charset="0"/>
                <a:cs typeface="Times New Roman" pitchFamily="18" charset="0"/>
              </a:rPr>
              <a:t>Cal. Penal Code § 1096</a:t>
            </a:r>
            <a:r>
              <a:rPr lang="en-US" sz="4000" b="0" dirty="0" smtClean="0">
                <a:latin typeface="Times New Roman" pitchFamily="18" charset="0"/>
                <a:cs typeface="Times New Roman" pitchFamily="18" charset="0"/>
              </a:rPr>
              <a:t/>
            </a:r>
            <a:br>
              <a:rPr lang="en-US" sz="4000" b="0" dirty="0" smtClean="0">
                <a:latin typeface="Times New Roman" pitchFamily="18" charset="0"/>
                <a:cs typeface="Times New Roman" pitchFamily="18" charset="0"/>
              </a:rPr>
            </a:br>
            <a:endParaRPr lang="en-US" sz="4000" b="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Abiding Conviction</a:t>
            </a:r>
            <a:endParaRPr lang="en-US" dirty="0"/>
          </a:p>
        </p:txBody>
      </p:sp>
      <p:pic>
        <p:nvPicPr>
          <p:cNvPr id="5" name="Picture 4" descr="Albert-Gallatin-Riddle-3rd.jpg"/>
          <p:cNvPicPr>
            <a:picLocks noChangeAspect="1"/>
          </p:cNvPicPr>
          <p:nvPr/>
        </p:nvPicPr>
        <p:blipFill>
          <a:blip r:embed="rId2" cstate="print"/>
          <a:stretch>
            <a:fillRect/>
          </a:stretch>
        </p:blipFill>
        <p:spPr>
          <a:xfrm>
            <a:off x="152400" y="152400"/>
            <a:ext cx="2030400" cy="2743200"/>
          </a:xfrm>
          <a:prstGeom prst="rect">
            <a:avLst/>
          </a:prstGeom>
        </p:spPr>
      </p:pic>
      <p:pic>
        <p:nvPicPr>
          <p:cNvPr id="6" name="Picture 5" descr="Helenita-cropped.jpg"/>
          <p:cNvPicPr>
            <a:picLocks noChangeAspect="1"/>
          </p:cNvPicPr>
          <p:nvPr/>
        </p:nvPicPr>
        <p:blipFill>
          <a:blip r:embed="rId3" cstate="print"/>
          <a:stretch>
            <a:fillRect/>
          </a:stretch>
        </p:blipFill>
        <p:spPr>
          <a:xfrm>
            <a:off x="6781800" y="152400"/>
            <a:ext cx="2209800" cy="2902602"/>
          </a:xfrm>
          <a:prstGeom prst="rect">
            <a:avLst/>
          </a:prstGeom>
        </p:spPr>
      </p:pic>
      <p:grpSp>
        <p:nvGrpSpPr>
          <p:cNvPr id="10" name="Group 9"/>
          <p:cNvGrpSpPr/>
          <p:nvPr/>
        </p:nvGrpSpPr>
        <p:grpSpPr>
          <a:xfrm>
            <a:off x="0" y="2895600"/>
            <a:ext cx="9144000" cy="3962400"/>
            <a:chOff x="0" y="2895600"/>
            <a:chExt cx="9144000" cy="3962400"/>
          </a:xfrm>
        </p:grpSpPr>
        <p:pic>
          <p:nvPicPr>
            <p:cNvPr id="7" name="Picture 6" descr="Colburn-Arthur-and-Rollinson.jpg"/>
            <p:cNvPicPr>
              <a:picLocks noChangeAspect="1"/>
            </p:cNvPicPr>
            <p:nvPr/>
          </p:nvPicPr>
          <p:blipFill>
            <a:blip r:embed="rId4" cstate="print"/>
            <a:stretch>
              <a:fillRect/>
            </a:stretch>
          </p:blipFill>
          <p:spPr>
            <a:xfrm>
              <a:off x="2339830" y="3956305"/>
              <a:ext cx="4213370" cy="2825495"/>
            </a:xfrm>
            <a:prstGeom prst="rect">
              <a:avLst/>
            </a:prstGeom>
          </p:spPr>
        </p:pic>
        <p:pic>
          <p:nvPicPr>
            <p:cNvPr id="8" name="Picture 7" descr="Colburn--Arthur-R-.jpg"/>
            <p:cNvPicPr>
              <a:picLocks noChangeAspect="1"/>
            </p:cNvPicPr>
            <p:nvPr/>
          </p:nvPicPr>
          <p:blipFill>
            <a:blip r:embed="rId5" cstate="print"/>
            <a:stretch>
              <a:fillRect/>
            </a:stretch>
          </p:blipFill>
          <p:spPr>
            <a:xfrm>
              <a:off x="0" y="3276600"/>
              <a:ext cx="2241018" cy="3581400"/>
            </a:xfrm>
            <a:prstGeom prst="rect">
              <a:avLst/>
            </a:prstGeom>
          </p:spPr>
        </p:pic>
        <p:pic>
          <p:nvPicPr>
            <p:cNvPr id="9" name="Picture 8" descr="Colburn-Helen-Francis.jpg"/>
            <p:cNvPicPr>
              <a:picLocks noChangeAspect="1"/>
            </p:cNvPicPr>
            <p:nvPr/>
          </p:nvPicPr>
          <p:blipFill>
            <a:blip r:embed="rId6" cstate="print"/>
            <a:srcRect l="4113" b="5455"/>
            <a:stretch>
              <a:fillRect/>
            </a:stretch>
          </p:blipFill>
          <p:spPr>
            <a:xfrm>
              <a:off x="6629400" y="2895600"/>
              <a:ext cx="2514600" cy="3962400"/>
            </a:xfrm>
            <a:prstGeom prst="rect">
              <a:avLst/>
            </a:prstGeom>
          </p:spPr>
        </p:pic>
      </p:grpSp>
      <p:grpSp>
        <p:nvGrpSpPr>
          <p:cNvPr id="14" name="Group 13"/>
          <p:cNvGrpSpPr/>
          <p:nvPr/>
        </p:nvGrpSpPr>
        <p:grpSpPr>
          <a:xfrm>
            <a:off x="1752600" y="152400"/>
            <a:ext cx="5486400" cy="3817620"/>
            <a:chOff x="1752600" y="152400"/>
            <a:chExt cx="5486400" cy="3817620"/>
          </a:xfrm>
        </p:grpSpPr>
        <p:pic>
          <p:nvPicPr>
            <p:cNvPr id="11" name="Picture 10" descr="R-Ross-Perry-photograph-Washington-Post-July-18-1915.png"/>
            <p:cNvPicPr>
              <a:picLocks noChangeAspect="1"/>
            </p:cNvPicPr>
            <p:nvPr/>
          </p:nvPicPr>
          <p:blipFill>
            <a:blip r:embed="rId7" cstate="print"/>
            <a:srcRect t="15556" r="4090" b="8889"/>
            <a:stretch>
              <a:fillRect/>
            </a:stretch>
          </p:blipFill>
          <p:spPr>
            <a:xfrm>
              <a:off x="2438400" y="152400"/>
              <a:ext cx="1752600" cy="2716535"/>
            </a:xfrm>
            <a:prstGeom prst="rect">
              <a:avLst/>
            </a:prstGeom>
          </p:spPr>
        </p:pic>
        <p:pic>
          <p:nvPicPr>
            <p:cNvPr id="12" name="Picture 11" descr="Frank-D-Syrick-tombstone-3.jpg"/>
            <p:cNvPicPr>
              <a:picLocks noChangeAspect="1"/>
            </p:cNvPicPr>
            <p:nvPr/>
          </p:nvPicPr>
          <p:blipFill>
            <a:blip r:embed="rId8" cstate="print"/>
            <a:srcRect l="16667" t="14583" r="13889"/>
            <a:stretch>
              <a:fillRect/>
            </a:stretch>
          </p:blipFill>
          <p:spPr>
            <a:xfrm>
              <a:off x="4495800" y="152400"/>
              <a:ext cx="1905000" cy="3124200"/>
            </a:xfrm>
            <a:prstGeom prst="rect">
              <a:avLst/>
            </a:prstGeom>
          </p:spPr>
        </p:pic>
        <p:pic>
          <p:nvPicPr>
            <p:cNvPr id="13" name="Picture 12" descr="Edwin-Forrest-to-fill-in-for-Padgett-for-one-month-Sept-13-1882.jpg"/>
            <p:cNvPicPr>
              <a:picLocks noChangeAspect="1"/>
            </p:cNvPicPr>
            <p:nvPr/>
          </p:nvPicPr>
          <p:blipFill>
            <a:blip r:embed="rId9" cstate="print"/>
            <a:srcRect l="4338" t="61050" r="13470"/>
            <a:stretch>
              <a:fillRect/>
            </a:stretch>
          </p:blipFill>
          <p:spPr>
            <a:xfrm>
              <a:off x="1752600" y="2895600"/>
              <a:ext cx="5486400" cy="107442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Abiding Conviction</a:t>
            </a:r>
            <a:endParaRPr lang="en-US" dirty="0"/>
          </a:p>
        </p:txBody>
      </p:sp>
      <p:pic>
        <p:nvPicPr>
          <p:cNvPr id="14" name="Picture 13" descr="Helen-artist-render.jpg"/>
          <p:cNvPicPr>
            <a:picLocks noChangeAspect="1"/>
          </p:cNvPicPr>
          <p:nvPr/>
        </p:nvPicPr>
        <p:blipFill>
          <a:blip r:embed="rId2" cstate="print"/>
          <a:stretch>
            <a:fillRect/>
          </a:stretch>
        </p:blipFill>
        <p:spPr>
          <a:xfrm>
            <a:off x="4648200" y="1600200"/>
            <a:ext cx="3491402" cy="4586004"/>
          </a:xfrm>
          <a:prstGeom prst="rect">
            <a:avLst/>
          </a:prstGeom>
        </p:spPr>
      </p:pic>
      <p:sp>
        <p:nvSpPr>
          <p:cNvPr id="15" name="TextBox 14"/>
          <p:cNvSpPr txBox="1"/>
          <p:nvPr/>
        </p:nvSpPr>
        <p:spPr>
          <a:xfrm>
            <a:off x="304800" y="3124200"/>
            <a:ext cx="4191000" cy="584775"/>
          </a:xfrm>
          <a:prstGeom prst="rect">
            <a:avLst/>
          </a:prstGeom>
          <a:noFill/>
          <a:ln>
            <a:noFill/>
          </a:ln>
        </p:spPr>
        <p:txBody>
          <a:bodyPr wrap="square" rtlCol="0">
            <a:spAutoFit/>
          </a:bodyPr>
          <a:lstStyle/>
          <a:p>
            <a:r>
              <a:rPr lang="en-US" sz="3200" dirty="0" smtClean="0">
                <a:solidFill>
                  <a:schemeClr val="bg1"/>
                </a:solidFill>
              </a:rPr>
              <a:t>Helen Padgett . . . ?</a:t>
            </a:r>
          </a:p>
        </p:txBody>
      </p:sp>
      <p:pic>
        <p:nvPicPr>
          <p:cNvPr id="5" name="Picture 4" descr="Helen-W-Padgett-Signature.jpg"/>
          <p:cNvPicPr>
            <a:picLocks noChangeAspect="1"/>
          </p:cNvPicPr>
          <p:nvPr/>
        </p:nvPicPr>
        <p:blipFill>
          <a:blip r:embed="rId3" cstate="print"/>
          <a:stretch>
            <a:fillRect/>
          </a:stretch>
        </p:blipFill>
        <p:spPr>
          <a:xfrm>
            <a:off x="0" y="4177534"/>
            <a:ext cx="9144000" cy="26804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mes-E-Padgett-teespring-logo.png"/>
          <p:cNvPicPr>
            <a:picLocks noChangeAspect="1"/>
          </p:cNvPicPr>
          <p:nvPr/>
        </p:nvPicPr>
        <p:blipFill>
          <a:blip r:embed="rId2" cstate="print"/>
          <a:stretch>
            <a:fillRect/>
          </a:stretch>
        </p:blipFill>
        <p:spPr>
          <a:xfrm>
            <a:off x="1066800" y="-76200"/>
            <a:ext cx="6324600" cy="6324600"/>
          </a:xfrm>
          <a:prstGeom prst="rect">
            <a:avLst/>
          </a:prstGeom>
        </p:spPr>
      </p:pic>
      <p:pic>
        <p:nvPicPr>
          <p:cNvPr id="2050" name="Picture 2" descr="C:\Users\DENNIS\Pictures\1_Padgett-Movie-Pictures\DC-photos\James-E-Padgett-younger-toned (Copy).jpg"/>
          <p:cNvPicPr>
            <a:picLocks noChangeAspect="1" noChangeArrowheads="1"/>
          </p:cNvPicPr>
          <p:nvPr/>
        </p:nvPicPr>
        <p:blipFill>
          <a:blip r:embed="rId3" cstate="print"/>
          <a:srcRect/>
          <a:stretch>
            <a:fillRect/>
          </a:stretch>
        </p:blipFill>
        <p:spPr bwMode="auto">
          <a:xfrm>
            <a:off x="2362200" y="0"/>
            <a:ext cx="4648200" cy="6872083"/>
          </a:xfrm>
          <a:prstGeom prst="rect">
            <a:avLst/>
          </a:prstGeom>
          <a:noFill/>
        </p:spPr>
      </p:pic>
      <p:sp>
        <p:nvSpPr>
          <p:cNvPr id="15" name="TextBox 14"/>
          <p:cNvSpPr txBox="1"/>
          <p:nvPr/>
        </p:nvSpPr>
        <p:spPr>
          <a:xfrm>
            <a:off x="2362200" y="6273225"/>
            <a:ext cx="4648200" cy="584775"/>
          </a:xfrm>
          <a:prstGeom prst="rect">
            <a:avLst/>
          </a:prstGeom>
          <a:noFill/>
          <a:ln>
            <a:noFill/>
          </a:ln>
        </p:spPr>
        <p:txBody>
          <a:bodyPr wrap="square" rtlCol="0">
            <a:spAutoFit/>
          </a:bodyPr>
          <a:lstStyle/>
          <a:p>
            <a:pPr algn="ctr"/>
            <a:r>
              <a:rPr lang="en-US" sz="3200" dirty="0" smtClean="0">
                <a:solidFill>
                  <a:schemeClr val="bg1"/>
                </a:solidFill>
              </a:rPr>
              <a:t>James E. Padgett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subTnLst>
                                    <p:set>
                                      <p:cBhvr override="childStyle">
                                        <p:cTn dur="1" fill="hold" display="0" masterRel="nextClick" afterEffect="1"/>
                                        <p:tgtEl>
                                          <p:spTgt spid="15">
                                            <p:txEl>
                                              <p:pRg st="0" end="0"/>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incoln-funeral-washington-dc-cropped.jpg"/>
          <p:cNvPicPr>
            <a:picLocks noGrp="1" noChangeAspect="1"/>
          </p:cNvPicPr>
          <p:nvPr>
            <p:ph idx="1"/>
          </p:nvPr>
        </p:nvPicPr>
        <p:blipFill>
          <a:blip r:embed="rId2" cstate="print"/>
          <a:stretch>
            <a:fillRect/>
          </a:stretch>
        </p:blipFill>
        <p:spPr>
          <a:xfrm>
            <a:off x="457200" y="1752600"/>
            <a:ext cx="8153400" cy="4955573"/>
          </a:xfrm>
        </p:spPr>
      </p:pic>
      <p:sp>
        <p:nvSpPr>
          <p:cNvPr id="2" name="Title 1"/>
          <p:cNvSpPr>
            <a:spLocks noGrp="1"/>
          </p:cNvSpPr>
          <p:nvPr>
            <p:ph type="title"/>
          </p:nvPr>
        </p:nvSpPr>
        <p:spPr/>
        <p:txBody>
          <a:bodyPr/>
          <a:lstStyle/>
          <a:p>
            <a:r>
              <a:rPr lang="en-US" dirty="0" smtClean="0"/>
              <a:t>Washington D.C.</a:t>
            </a:r>
            <a:endParaRPr lang="en-US" dirty="0"/>
          </a:p>
        </p:txBody>
      </p:sp>
      <p:sp>
        <p:nvSpPr>
          <p:cNvPr id="4" name="TextBox 3"/>
          <p:cNvSpPr txBox="1"/>
          <p:nvPr/>
        </p:nvSpPr>
        <p:spPr>
          <a:xfrm>
            <a:off x="152400" y="1447800"/>
            <a:ext cx="8839200" cy="707886"/>
          </a:xfrm>
          <a:prstGeom prst="rect">
            <a:avLst/>
          </a:prstGeom>
          <a:noFill/>
          <a:ln>
            <a:noFill/>
          </a:ln>
        </p:spPr>
        <p:txBody>
          <a:bodyPr wrap="square" rtlCol="0">
            <a:spAutoFit/>
          </a:bodyPr>
          <a:lstStyle/>
          <a:p>
            <a:pPr algn="ctr"/>
            <a:r>
              <a:rPr lang="en-US" sz="2000" b="1" dirty="0" smtClean="0">
                <a:solidFill>
                  <a:schemeClr val="accent6">
                    <a:lumMod val="75000"/>
                  </a:schemeClr>
                </a:solidFill>
              </a:rPr>
              <a:t>April 15, 1865, Abraham Lincoln died. </a:t>
            </a:r>
          </a:p>
          <a:p>
            <a:pPr algn="ctr"/>
            <a:r>
              <a:rPr lang="en-US" sz="2000" b="1" dirty="0" smtClean="0">
                <a:solidFill>
                  <a:schemeClr val="accent6">
                    <a:lumMod val="75000"/>
                  </a:schemeClr>
                </a:solidFill>
              </a:rPr>
              <a:t>Padgett was only 12 years, 7 months old </a:t>
            </a:r>
            <a:endParaRPr lang="en-US" sz="2000" b="1" dirty="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3000"/>
                                        <p:tgtEl>
                                          <p:spTgt spid="4">
                                            <p:txEl>
                                              <p:pRg st="0" end="0"/>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3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5" name="TextBox 4"/>
          <p:cNvSpPr txBox="1"/>
          <p:nvPr/>
        </p:nvSpPr>
        <p:spPr>
          <a:xfrm>
            <a:off x="6324600" y="2102584"/>
            <a:ext cx="2895600" cy="1631216"/>
          </a:xfrm>
          <a:prstGeom prst="rect">
            <a:avLst/>
          </a:prstGeom>
          <a:noFill/>
          <a:ln>
            <a:noFill/>
          </a:ln>
        </p:spPr>
        <p:txBody>
          <a:bodyPr wrap="square" rtlCol="0">
            <a:spAutoFit/>
          </a:bodyPr>
          <a:lstStyle/>
          <a:p>
            <a:r>
              <a:rPr lang="en-US" sz="2000" dirty="0" smtClean="0">
                <a:solidFill>
                  <a:schemeClr val="bg1"/>
                </a:solidFill>
              </a:rPr>
              <a:t>Padgett attended the New Market Polytechnic Institute, which opened in 1870.</a:t>
            </a:r>
            <a:endParaRPr lang="en-US" sz="2000" dirty="0">
              <a:solidFill>
                <a:schemeClr val="bg1"/>
              </a:solidFill>
            </a:endParaRPr>
          </a:p>
        </p:txBody>
      </p:sp>
      <p:pic>
        <p:nvPicPr>
          <p:cNvPr id="7" name="Content Placeholder 6" descr="Joseph-Salyards-New-Market-Polytechnic-Institue-first-opened-Sept-5-1870.png"/>
          <p:cNvPicPr>
            <a:picLocks noGrp="1" noChangeAspect="1"/>
          </p:cNvPicPr>
          <p:nvPr>
            <p:ph idx="1"/>
          </p:nvPr>
        </p:nvPicPr>
        <p:blipFill>
          <a:blip r:embed="rId2" cstate="print"/>
          <a:stretch>
            <a:fillRect/>
          </a:stretch>
        </p:blipFill>
        <p:spPr>
          <a:xfrm>
            <a:off x="152400" y="1600200"/>
            <a:ext cx="6115904" cy="291505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pic>
        <p:nvPicPr>
          <p:cNvPr id="7" name="Content Placeholder 6" descr="New-Market-Academy-1869-cropped.png"/>
          <p:cNvPicPr>
            <a:picLocks noGrp="1" noChangeAspect="1"/>
          </p:cNvPicPr>
          <p:nvPr>
            <p:ph idx="1"/>
          </p:nvPr>
        </p:nvPicPr>
        <p:blipFill>
          <a:blip r:embed="rId2" cstate="print"/>
          <a:stretch>
            <a:fillRect/>
          </a:stretch>
        </p:blipFill>
        <p:spPr>
          <a:xfrm>
            <a:off x="381000" y="1447800"/>
            <a:ext cx="4800600" cy="6083299"/>
          </a:xfrm>
        </p:spPr>
      </p:pic>
      <p:sp>
        <p:nvSpPr>
          <p:cNvPr id="9" name="TextBox 8"/>
          <p:cNvSpPr txBox="1"/>
          <p:nvPr/>
        </p:nvSpPr>
        <p:spPr>
          <a:xfrm>
            <a:off x="6324600" y="2102584"/>
            <a:ext cx="2895600" cy="1631216"/>
          </a:xfrm>
          <a:prstGeom prst="rect">
            <a:avLst/>
          </a:prstGeom>
          <a:noFill/>
          <a:ln>
            <a:noFill/>
          </a:ln>
        </p:spPr>
        <p:txBody>
          <a:bodyPr wrap="square" rtlCol="0">
            <a:spAutoFit/>
          </a:bodyPr>
          <a:lstStyle/>
          <a:p>
            <a:r>
              <a:rPr lang="en-US" sz="2000" dirty="0" smtClean="0">
                <a:solidFill>
                  <a:schemeClr val="bg1"/>
                </a:solidFill>
              </a:rPr>
              <a:t>Padgett attended the New Market Polytechnic Institute, which opened in 1870.</a:t>
            </a:r>
            <a:endParaRPr lang="en-US" sz="2000" dirty="0">
              <a:solidFill>
                <a:schemeClr val="bg1"/>
              </a:solidFill>
            </a:endParaRPr>
          </a:p>
        </p:txBody>
      </p:sp>
      <p:sp>
        <p:nvSpPr>
          <p:cNvPr id="10" name="TextBox 9"/>
          <p:cNvSpPr txBox="1"/>
          <p:nvPr/>
        </p:nvSpPr>
        <p:spPr>
          <a:xfrm>
            <a:off x="6248400" y="3886200"/>
            <a:ext cx="2895600" cy="1938992"/>
          </a:xfrm>
          <a:prstGeom prst="rect">
            <a:avLst/>
          </a:prstGeom>
          <a:noFill/>
          <a:ln>
            <a:noFill/>
          </a:ln>
        </p:spPr>
        <p:txBody>
          <a:bodyPr wrap="square" rtlCol="0">
            <a:spAutoFit/>
          </a:bodyPr>
          <a:lstStyle/>
          <a:p>
            <a:r>
              <a:rPr lang="en-US" sz="2000" dirty="0" smtClean="0">
                <a:solidFill>
                  <a:schemeClr val="bg1"/>
                </a:solidFill>
              </a:rPr>
              <a:t>The precursor to the Polytechnic Institute, was the New Market Academy, advertised her for semi-session in February 1869.</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5" name="TextBox 4"/>
          <p:cNvSpPr txBox="1"/>
          <p:nvPr/>
        </p:nvSpPr>
        <p:spPr>
          <a:xfrm>
            <a:off x="1524000" y="6334780"/>
            <a:ext cx="6096000" cy="523220"/>
          </a:xfrm>
          <a:prstGeom prst="rect">
            <a:avLst/>
          </a:prstGeom>
          <a:noFill/>
          <a:ln>
            <a:noFill/>
          </a:ln>
        </p:spPr>
        <p:txBody>
          <a:bodyPr wrap="square" rtlCol="0">
            <a:spAutoFit/>
          </a:bodyPr>
          <a:lstStyle/>
          <a:p>
            <a:pPr algn="ctr"/>
            <a:r>
              <a:rPr lang="en-US" sz="2800" dirty="0" smtClean="0">
                <a:solidFill>
                  <a:schemeClr val="bg1"/>
                </a:solidFill>
              </a:rPr>
              <a:t>New Market Polytechnic Institute</a:t>
            </a:r>
            <a:endParaRPr lang="en-US" sz="2800" dirty="0">
              <a:solidFill>
                <a:schemeClr val="bg1"/>
              </a:solidFill>
            </a:endParaRPr>
          </a:p>
        </p:txBody>
      </p:sp>
      <p:pic>
        <p:nvPicPr>
          <p:cNvPr id="7" name="Content Placeholder 6" descr="Polytechnic-Institute-New-Market-1st-pic.jpg"/>
          <p:cNvPicPr>
            <a:picLocks noGrp="1" noChangeAspect="1"/>
          </p:cNvPicPr>
          <p:nvPr>
            <p:ph idx="1"/>
          </p:nvPr>
        </p:nvPicPr>
        <p:blipFill>
          <a:blip r:embed="rId2" cstate="print"/>
          <a:stretch>
            <a:fillRect/>
          </a:stretch>
        </p:blipFill>
        <p:spPr>
          <a:xfrm>
            <a:off x="56372" y="1368897"/>
            <a:ext cx="9087628" cy="4803303"/>
          </a:xfrm>
        </p:spPr>
      </p:pic>
      <p:pic>
        <p:nvPicPr>
          <p:cNvPr id="8" name="Picture 7" descr="Polytechnic-Institute-New-Market-2nd-pic.jpg"/>
          <p:cNvPicPr>
            <a:picLocks noChangeAspect="1"/>
          </p:cNvPicPr>
          <p:nvPr/>
        </p:nvPicPr>
        <p:blipFill>
          <a:blip r:embed="rId3" cstate="print"/>
          <a:stretch>
            <a:fillRect/>
          </a:stretch>
        </p:blipFill>
        <p:spPr>
          <a:xfrm>
            <a:off x="0" y="1371600"/>
            <a:ext cx="9144000" cy="4833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14400"/>
            <a:ext cx="8458200" cy="5359400"/>
          </a:xfrm>
        </p:spPr>
        <p:txBody>
          <a:bodyPr anchor="ctr">
            <a:normAutofit fontScale="90000"/>
          </a:bodyPr>
          <a:lstStyle/>
          <a:p>
            <a:pPr>
              <a:lnSpc>
                <a:spcPct val="100000"/>
              </a:lnSpc>
            </a:pPr>
            <a:r>
              <a:rPr lang="en-US" sz="4000" dirty="0" smtClean="0">
                <a:latin typeface="Times New Roman" pitchFamily="18" charset="0"/>
                <a:cs typeface="Times New Roman" pitchFamily="18" charset="0"/>
              </a:rPr>
              <a:t>California Penal Code § 1096</a:t>
            </a:r>
            <a:br>
              <a:rPr lang="en-US" sz="4000" dirty="0" smtClean="0">
                <a:latin typeface="Times New Roman" pitchFamily="18" charset="0"/>
                <a:cs typeface="Times New Roman" pitchFamily="18" charset="0"/>
              </a:rPr>
            </a:br>
            <a:r>
              <a:rPr lang="en-US" sz="4000" b="0" dirty="0" smtClean="0">
                <a:latin typeface="Times New Roman" pitchFamily="18" charset="0"/>
                <a:cs typeface="Times New Roman" pitchFamily="18" charset="0"/>
              </a:rPr>
              <a:t/>
            </a:r>
            <a:br>
              <a:rPr lang="en-US" sz="4000" b="0" dirty="0" smtClean="0">
                <a:latin typeface="Times New Roman" pitchFamily="18" charset="0"/>
                <a:cs typeface="Times New Roman" pitchFamily="18" charset="0"/>
              </a:rPr>
            </a:br>
            <a:r>
              <a:rPr lang="en-US" sz="4000" b="0" dirty="0" smtClean="0">
                <a:latin typeface="Times New Roman" pitchFamily="18" charset="0"/>
                <a:cs typeface="Times New Roman" pitchFamily="18" charset="0"/>
              </a:rPr>
              <a:t>“Proof beyond a reasonable doubt is </a:t>
            </a:r>
            <a:br>
              <a:rPr lang="en-US" sz="4000" b="0" dirty="0" smtClean="0">
                <a:latin typeface="Times New Roman" pitchFamily="18" charset="0"/>
                <a:cs typeface="Times New Roman" pitchFamily="18" charset="0"/>
              </a:rPr>
            </a:br>
            <a:r>
              <a:rPr lang="en-US" sz="4000" b="0" dirty="0" smtClean="0">
                <a:latin typeface="Times New Roman" pitchFamily="18" charset="0"/>
                <a:cs typeface="Times New Roman" pitchFamily="18" charset="0"/>
              </a:rPr>
              <a:t>proof that leaves you with an abiding conviction that a fact is true. The evidence need not eliminate all possible doubt because everything in life is open to some possible or imaginary doubt.”</a:t>
            </a:r>
            <a:br>
              <a:rPr lang="en-US" sz="4000" b="0" dirty="0" smtClean="0">
                <a:latin typeface="Times New Roman" pitchFamily="18" charset="0"/>
                <a:cs typeface="Times New Roman" pitchFamily="18" charset="0"/>
              </a:rPr>
            </a:br>
            <a:endParaRPr lang="en-US" sz="4000" b="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600200"/>
            <a:ext cx="3657600" cy="2739211"/>
          </a:xfrm>
          <a:prstGeom prst="rect">
            <a:avLst/>
          </a:prstGeom>
          <a:noFill/>
          <a:ln>
            <a:noFill/>
          </a:ln>
        </p:spPr>
        <p:txBody>
          <a:bodyPr wrap="square" rtlCol="0">
            <a:spAutoFit/>
          </a:bodyPr>
          <a:lstStyle/>
          <a:p>
            <a:r>
              <a:rPr lang="en-US" sz="2400" dirty="0" smtClean="0">
                <a:solidFill>
                  <a:schemeClr val="bg1"/>
                </a:solidFill>
              </a:rPr>
              <a:t>While attending the New Market Polytechnic Institute, Padgett became close friends with one of his professors . . .</a:t>
            </a:r>
            <a:endParaRPr lang="en-US" sz="2400" dirty="0">
              <a:solidFill>
                <a:schemeClr val="bg1"/>
              </a:solidFill>
            </a:endParaRPr>
          </a:p>
          <a:p>
            <a:r>
              <a:rPr lang="en-US" sz="2800" b="1" dirty="0" smtClean="0">
                <a:solidFill>
                  <a:schemeClr val="bg1"/>
                </a:solidFill>
              </a:rPr>
              <a:t>Joseph H. Salyards</a:t>
            </a:r>
          </a:p>
        </p:txBody>
      </p:sp>
      <p:sp>
        <p:nvSpPr>
          <p:cNvPr id="2" name="Title 1"/>
          <p:cNvSpPr>
            <a:spLocks noGrp="1"/>
          </p:cNvSpPr>
          <p:nvPr>
            <p:ph type="title"/>
          </p:nvPr>
        </p:nvSpPr>
        <p:spPr/>
        <p:txBody>
          <a:bodyPr/>
          <a:lstStyle/>
          <a:p>
            <a:r>
              <a:rPr lang="en-US" dirty="0" smtClean="0"/>
              <a:t>education</a:t>
            </a:r>
            <a:endParaRPr lang="en-US" dirty="0"/>
          </a:p>
        </p:txBody>
      </p:sp>
      <p:pic>
        <p:nvPicPr>
          <p:cNvPr id="10" name="Content Placeholder 9" descr="Joseph-H-Salyards-portrait.png"/>
          <p:cNvPicPr>
            <a:picLocks noGrp="1" noChangeAspect="1"/>
          </p:cNvPicPr>
          <p:nvPr>
            <p:ph idx="1"/>
          </p:nvPr>
        </p:nvPicPr>
        <p:blipFill>
          <a:blip r:embed="rId2" cstate="print"/>
          <a:stretch>
            <a:fillRect/>
          </a:stretch>
        </p:blipFill>
        <p:spPr>
          <a:xfrm>
            <a:off x="4047789" y="823148"/>
            <a:ext cx="4952103" cy="5196652"/>
          </a:xfrm>
        </p:spPr>
      </p:pic>
      <p:grpSp>
        <p:nvGrpSpPr>
          <p:cNvPr id="7" name="Group 6"/>
          <p:cNvGrpSpPr/>
          <p:nvPr/>
        </p:nvGrpSpPr>
        <p:grpSpPr>
          <a:xfrm>
            <a:off x="228600" y="533400"/>
            <a:ext cx="3810000" cy="6096000"/>
            <a:chOff x="228600" y="152400"/>
            <a:chExt cx="3810000" cy="6096000"/>
          </a:xfrm>
        </p:grpSpPr>
        <p:sp>
          <p:nvSpPr>
            <p:cNvPr id="6" name="Rectangle 5"/>
            <p:cNvSpPr/>
            <p:nvPr/>
          </p:nvSpPr>
          <p:spPr>
            <a:xfrm>
              <a:off x="228600" y="5105400"/>
              <a:ext cx="3810000" cy="1066800"/>
            </a:xfrm>
            <a:prstGeom prst="rect">
              <a:avLst/>
            </a:prstGeom>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2050" name="Picture 2" descr="C:\Users\DENNIS\Pictures\1_Padgett-Movie-Pictures\Herbert-Barbee-scuptor-works-on-bust-of-Joseph-Salyards.gif"/>
            <p:cNvPicPr>
              <a:picLocks noChangeAspect="1" noChangeArrowheads="1"/>
            </p:cNvPicPr>
            <p:nvPr/>
          </p:nvPicPr>
          <p:blipFill>
            <a:blip r:embed="rId3" cstate="print"/>
            <a:srcRect/>
            <a:stretch>
              <a:fillRect/>
            </a:stretch>
          </p:blipFill>
          <p:spPr bwMode="auto">
            <a:xfrm>
              <a:off x="228600" y="152400"/>
              <a:ext cx="3810000" cy="609600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2057400"/>
            <a:ext cx="5334000" cy="1569660"/>
          </a:xfrm>
          <a:prstGeom prst="rect">
            <a:avLst/>
          </a:prstGeom>
          <a:noFill/>
          <a:ln>
            <a:noFill/>
          </a:ln>
        </p:spPr>
        <p:txBody>
          <a:bodyPr wrap="square" rtlCol="0">
            <a:spAutoFit/>
          </a:bodyPr>
          <a:lstStyle/>
          <a:p>
            <a:r>
              <a:rPr lang="en-US" sz="2400" dirty="0" smtClean="0">
                <a:solidFill>
                  <a:schemeClr val="bg1"/>
                </a:solidFill>
              </a:rPr>
              <a:t>Professor Salyards ultimately wrote over twenty-two messages to his former student via automatic writing.</a:t>
            </a:r>
          </a:p>
        </p:txBody>
      </p:sp>
      <p:sp>
        <p:nvSpPr>
          <p:cNvPr id="2" name="Title 1"/>
          <p:cNvSpPr>
            <a:spLocks noGrp="1"/>
          </p:cNvSpPr>
          <p:nvPr>
            <p:ph type="title"/>
          </p:nvPr>
        </p:nvSpPr>
        <p:spPr/>
        <p:txBody>
          <a:bodyPr/>
          <a:lstStyle/>
          <a:p>
            <a:r>
              <a:rPr lang="en-US" dirty="0" smtClean="0"/>
              <a:t>education</a:t>
            </a:r>
            <a:endParaRPr lang="en-US" dirty="0"/>
          </a:p>
        </p:txBody>
      </p:sp>
      <p:pic>
        <p:nvPicPr>
          <p:cNvPr id="7" name="Picture 6" descr="Joseph-H-Salyards-photograph-circa-1870s-lg.jpg"/>
          <p:cNvPicPr>
            <a:picLocks noChangeAspect="1"/>
          </p:cNvPicPr>
          <p:nvPr/>
        </p:nvPicPr>
        <p:blipFill>
          <a:blip r:embed="rId2" cstate="print"/>
          <a:stretch>
            <a:fillRect/>
          </a:stretch>
        </p:blipFill>
        <p:spPr>
          <a:xfrm>
            <a:off x="457200" y="1447800"/>
            <a:ext cx="3048000" cy="5297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pic>
        <p:nvPicPr>
          <p:cNvPr id="5" name="Content Placeholder 4" descr="Albert-Gallatin-Riddle.jpg"/>
          <p:cNvPicPr>
            <a:picLocks noGrp="1" noChangeAspect="1"/>
          </p:cNvPicPr>
          <p:nvPr>
            <p:ph idx="1"/>
          </p:nvPr>
        </p:nvPicPr>
        <p:blipFill>
          <a:blip r:embed="rId2" cstate="print"/>
          <a:stretch>
            <a:fillRect/>
          </a:stretch>
        </p:blipFill>
        <p:spPr>
          <a:xfrm flipH="1">
            <a:off x="5257799" y="762000"/>
            <a:ext cx="3786662" cy="5105400"/>
          </a:xfrm>
        </p:spPr>
      </p:pic>
      <p:sp>
        <p:nvSpPr>
          <p:cNvPr id="4" name="TextBox 3"/>
          <p:cNvSpPr txBox="1"/>
          <p:nvPr/>
        </p:nvSpPr>
        <p:spPr>
          <a:xfrm>
            <a:off x="304800" y="1676400"/>
            <a:ext cx="5029200" cy="3416320"/>
          </a:xfrm>
          <a:prstGeom prst="rect">
            <a:avLst/>
          </a:prstGeom>
          <a:noFill/>
          <a:ln>
            <a:noFill/>
          </a:ln>
        </p:spPr>
        <p:txBody>
          <a:bodyPr wrap="square" rtlCol="0">
            <a:spAutoFit/>
          </a:bodyPr>
          <a:lstStyle/>
          <a:p>
            <a:r>
              <a:rPr lang="en-US" sz="2400" dirty="0" smtClean="0">
                <a:solidFill>
                  <a:schemeClr val="bg1"/>
                </a:solidFill>
              </a:rPr>
              <a:t>In 1873, Padgett began to study law with Albert Gallatin Riddle, former Republican Representative from the </a:t>
            </a:r>
            <a:br>
              <a:rPr lang="en-US" sz="2400" dirty="0" smtClean="0">
                <a:solidFill>
                  <a:schemeClr val="bg1"/>
                </a:solidFill>
              </a:rPr>
            </a:br>
            <a:r>
              <a:rPr lang="en-US" sz="2400" dirty="0" smtClean="0">
                <a:solidFill>
                  <a:schemeClr val="bg1"/>
                </a:solidFill>
              </a:rPr>
              <a:t>19</a:t>
            </a:r>
            <a:r>
              <a:rPr lang="en-US" sz="2400" baseline="30000" dirty="0" smtClean="0">
                <a:solidFill>
                  <a:schemeClr val="bg1"/>
                </a:solidFill>
              </a:rPr>
              <a:t>th</a:t>
            </a:r>
            <a:r>
              <a:rPr lang="en-US" sz="2400" dirty="0" smtClean="0">
                <a:solidFill>
                  <a:schemeClr val="bg1"/>
                </a:solidFill>
              </a:rPr>
              <a:t> District of Ohio.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Riddle was a friend of, and </a:t>
            </a:r>
            <a:br>
              <a:rPr lang="en-US" sz="2400" dirty="0" smtClean="0">
                <a:solidFill>
                  <a:schemeClr val="bg1"/>
                </a:solidFill>
              </a:rPr>
            </a:br>
            <a:r>
              <a:rPr lang="en-US" sz="2400" dirty="0" smtClean="0">
                <a:solidFill>
                  <a:schemeClr val="bg1"/>
                </a:solidFill>
              </a:rPr>
              <a:t>came to Washington, D.C. with, </a:t>
            </a:r>
            <a:br>
              <a:rPr lang="en-US" sz="2400" dirty="0" smtClean="0">
                <a:solidFill>
                  <a:schemeClr val="bg1"/>
                </a:solidFill>
              </a:rPr>
            </a:br>
            <a:r>
              <a:rPr lang="en-US" sz="2400" dirty="0" smtClean="0">
                <a:solidFill>
                  <a:schemeClr val="bg1"/>
                </a:solidFill>
              </a:rPr>
              <a:t>Abraham Lincoln.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4" name="TextBox 3"/>
          <p:cNvSpPr txBox="1"/>
          <p:nvPr/>
        </p:nvSpPr>
        <p:spPr>
          <a:xfrm>
            <a:off x="304800" y="1676400"/>
            <a:ext cx="5029200" cy="4154984"/>
          </a:xfrm>
          <a:prstGeom prst="rect">
            <a:avLst/>
          </a:prstGeom>
          <a:noFill/>
          <a:ln>
            <a:noFill/>
          </a:ln>
        </p:spPr>
        <p:txBody>
          <a:bodyPr wrap="square" rtlCol="0">
            <a:spAutoFit/>
          </a:bodyPr>
          <a:lstStyle/>
          <a:p>
            <a:r>
              <a:rPr lang="en-US" sz="2400" dirty="0" smtClean="0">
                <a:solidFill>
                  <a:schemeClr val="bg1"/>
                </a:solidFill>
              </a:rPr>
              <a:t>Riddle’s daughter and his law partner, Francis Miller, were both present at Ford’s Theater the night Abraham Lincoln was shot.</a:t>
            </a:r>
          </a:p>
          <a:p>
            <a:endParaRPr lang="en-US" sz="2400" dirty="0" smtClean="0"/>
          </a:p>
          <a:p>
            <a:r>
              <a:rPr lang="en-US" sz="2400" dirty="0" smtClean="0">
                <a:solidFill>
                  <a:schemeClr val="bg1"/>
                </a:solidFill>
              </a:rPr>
              <a:t>Mr. Miller jumped on the stage and gave chase to John Wilkes Booth, but Booth escaped on a horse that was waiting for him in the alley.</a:t>
            </a:r>
          </a:p>
        </p:txBody>
      </p:sp>
      <p:pic>
        <p:nvPicPr>
          <p:cNvPr id="7" name="Content Placeholder 4" descr="Albert-Gallatin-Riddle.jpg"/>
          <p:cNvPicPr>
            <a:picLocks noChangeAspect="1"/>
          </p:cNvPicPr>
          <p:nvPr/>
        </p:nvPicPr>
        <p:blipFill>
          <a:blip r:embed="rId2" cstate="print"/>
          <a:stretch>
            <a:fillRect/>
          </a:stretch>
        </p:blipFill>
        <p:spPr>
          <a:xfrm flipH="1">
            <a:off x="5257799" y="762000"/>
            <a:ext cx="3786662"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4" name="TextBox 3"/>
          <p:cNvSpPr txBox="1"/>
          <p:nvPr/>
        </p:nvSpPr>
        <p:spPr>
          <a:xfrm>
            <a:off x="4114800" y="1676400"/>
            <a:ext cx="5029200" cy="2677656"/>
          </a:xfrm>
          <a:prstGeom prst="rect">
            <a:avLst/>
          </a:prstGeom>
          <a:noFill/>
          <a:ln>
            <a:noFill/>
          </a:ln>
        </p:spPr>
        <p:txBody>
          <a:bodyPr wrap="square" rtlCol="0">
            <a:spAutoFit/>
          </a:bodyPr>
          <a:lstStyle/>
          <a:p>
            <a:r>
              <a:rPr lang="en-US" sz="2400" dirty="0" smtClean="0">
                <a:solidFill>
                  <a:schemeClr val="bg1"/>
                </a:solidFill>
              </a:rPr>
              <a:t>From 1873 to 1876, Padgett </a:t>
            </a:r>
          </a:p>
          <a:p>
            <a:r>
              <a:rPr lang="en-US" sz="2400" dirty="0" smtClean="0">
                <a:solidFill>
                  <a:schemeClr val="bg1"/>
                </a:solidFill>
              </a:rPr>
              <a:t>studied law under Riddle.</a:t>
            </a:r>
          </a:p>
          <a:p>
            <a:endParaRPr lang="en-US" sz="2400" dirty="0">
              <a:solidFill>
                <a:schemeClr val="bg1"/>
              </a:solidFill>
            </a:endParaRPr>
          </a:p>
          <a:p>
            <a:r>
              <a:rPr lang="en-US" sz="2400" dirty="0" smtClean="0">
                <a:solidFill>
                  <a:schemeClr val="bg1"/>
                </a:solidFill>
              </a:rPr>
              <a:t>In 1876, Padgett began the practice of law.</a:t>
            </a:r>
          </a:p>
          <a:p>
            <a:endParaRPr lang="en-US" sz="2400" dirty="0">
              <a:solidFill>
                <a:schemeClr val="bg1"/>
              </a:solidFill>
            </a:endParaRPr>
          </a:p>
          <a:p>
            <a:endParaRPr lang="en-US" sz="2400" dirty="0" smtClean="0"/>
          </a:p>
        </p:txBody>
      </p:sp>
      <p:pic>
        <p:nvPicPr>
          <p:cNvPr id="7" name="Content Placeholder 6" descr="Albert-Gallatin-Riddle-2nd.jpg"/>
          <p:cNvPicPr>
            <a:picLocks noGrp="1" noChangeAspect="1"/>
          </p:cNvPicPr>
          <p:nvPr>
            <p:ph idx="1"/>
          </p:nvPr>
        </p:nvPicPr>
        <p:blipFill>
          <a:blip r:embed="rId2" cstate="print"/>
          <a:stretch>
            <a:fillRect/>
          </a:stretch>
        </p:blipFill>
        <p:spPr>
          <a:xfrm>
            <a:off x="228600" y="1676400"/>
            <a:ext cx="3429000" cy="40481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000"/>
                                        <p:tgtEl>
                                          <p:spTgt spid="4">
                                            <p:txEl>
                                              <p:pRg st="1" end="1"/>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Padgett-Miller-&amp;-Padgett-Announce-Lawfirm-Dec-4-1877.jpg"/>
          <p:cNvPicPr>
            <a:picLocks noGrp="1" noChangeAspect="1"/>
          </p:cNvPicPr>
          <p:nvPr>
            <p:ph idx="1"/>
          </p:nvPr>
        </p:nvPicPr>
        <p:blipFill>
          <a:blip r:embed="rId2" cstate="print"/>
          <a:stretch>
            <a:fillRect/>
          </a:stretch>
        </p:blipFill>
        <p:spPr>
          <a:xfrm>
            <a:off x="228600" y="1447800"/>
            <a:ext cx="8686800" cy="4953000"/>
          </a:xfrm>
        </p:spPr>
      </p:pic>
      <p:sp>
        <p:nvSpPr>
          <p:cNvPr id="2" name="Title 1"/>
          <p:cNvSpPr>
            <a:spLocks noGrp="1"/>
          </p:cNvSpPr>
          <p:nvPr>
            <p:ph type="title"/>
          </p:nvPr>
        </p:nvSpPr>
        <p:spPr/>
        <p:txBody>
          <a:bodyPr/>
          <a:lstStyle/>
          <a:p>
            <a:r>
              <a:rPr lang="en-US" dirty="0" smtClean="0"/>
              <a:t>Law practice</a:t>
            </a:r>
            <a:endParaRPr lang="en-US" dirty="0"/>
          </a:p>
        </p:txBody>
      </p:sp>
      <p:sp>
        <p:nvSpPr>
          <p:cNvPr id="4" name="TextBox 3"/>
          <p:cNvSpPr txBox="1"/>
          <p:nvPr/>
        </p:nvSpPr>
        <p:spPr>
          <a:xfrm>
            <a:off x="1905000" y="6396335"/>
            <a:ext cx="5257800" cy="461665"/>
          </a:xfrm>
          <a:prstGeom prst="rect">
            <a:avLst/>
          </a:prstGeom>
          <a:noFill/>
          <a:ln>
            <a:noFill/>
          </a:ln>
        </p:spPr>
        <p:txBody>
          <a:bodyPr wrap="square" rtlCol="0">
            <a:spAutoFit/>
          </a:bodyPr>
          <a:lstStyle/>
          <a:p>
            <a:r>
              <a:rPr lang="en-US" sz="2400" b="1" dirty="0" smtClean="0">
                <a:solidFill>
                  <a:schemeClr val="bg1"/>
                </a:solidFill>
              </a:rPr>
              <a:t>Evening Star, December 4, 1877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sp>
        <p:nvSpPr>
          <p:cNvPr id="4" name="TextBox 3"/>
          <p:cNvSpPr txBox="1"/>
          <p:nvPr/>
        </p:nvSpPr>
        <p:spPr>
          <a:xfrm>
            <a:off x="685800" y="1524000"/>
            <a:ext cx="6858000" cy="5201424"/>
          </a:xfrm>
          <a:prstGeom prst="rect">
            <a:avLst/>
          </a:prstGeom>
          <a:noFill/>
          <a:ln>
            <a:noFill/>
          </a:ln>
        </p:spPr>
        <p:txBody>
          <a:bodyPr wrap="square" rtlCol="0">
            <a:spAutoFit/>
          </a:bodyPr>
          <a:lstStyle/>
          <a:p>
            <a:r>
              <a:rPr lang="en-US" sz="2400" b="1" dirty="0" smtClean="0">
                <a:solidFill>
                  <a:schemeClr val="bg1"/>
                </a:solidFill>
              </a:rPr>
              <a:t>Some of the Law Firms that attorney, James E. Padgett was affiliated with:</a:t>
            </a:r>
            <a:r>
              <a:rPr lang="en-US" sz="2400" dirty="0" smtClean="0"/>
              <a:t/>
            </a:r>
            <a:br>
              <a:rPr lang="en-US" sz="2400" dirty="0" smtClean="0"/>
            </a:br>
            <a:endParaRPr lang="en-US" sz="2200" dirty="0" smtClean="0">
              <a:latin typeface="+mj-lt"/>
            </a:endParaRPr>
          </a:p>
          <a:p>
            <a:pPr>
              <a:buFont typeface="Arial" pitchFamily="34" charset="0"/>
              <a:buChar char="•"/>
            </a:pPr>
            <a:r>
              <a:rPr lang="en-US" sz="2400" dirty="0" smtClean="0">
                <a:solidFill>
                  <a:schemeClr val="bg1"/>
                </a:solidFill>
                <a:latin typeface="+mj-lt"/>
              </a:rPr>
              <a:t> Joseph Stewart and A. G. Riddle  </a:t>
            </a:r>
          </a:p>
          <a:p>
            <a:pPr>
              <a:buFont typeface="Arial" pitchFamily="34" charset="0"/>
              <a:buChar char="•"/>
            </a:pPr>
            <a:r>
              <a:rPr lang="en-US" sz="2400" dirty="0" smtClean="0">
                <a:solidFill>
                  <a:schemeClr val="bg1"/>
                </a:solidFill>
                <a:latin typeface="+mj-lt"/>
              </a:rPr>
              <a:t> A. G. Riddle and A. H. Thrasher </a:t>
            </a:r>
          </a:p>
          <a:p>
            <a:pPr>
              <a:buFont typeface="Arial" pitchFamily="34" charset="0"/>
              <a:buChar char="•"/>
            </a:pPr>
            <a:r>
              <a:rPr lang="en-US" sz="2400" i="1" dirty="0" smtClean="0">
                <a:solidFill>
                  <a:schemeClr val="bg1"/>
                </a:solidFill>
                <a:latin typeface="+mj-lt"/>
              </a:rPr>
              <a:t> A. G. Riddle</a:t>
            </a:r>
            <a:r>
              <a:rPr lang="en-US" sz="2400" dirty="0" smtClean="0">
                <a:solidFill>
                  <a:schemeClr val="bg1"/>
                </a:solidFill>
                <a:latin typeface="+mj-lt"/>
              </a:rPr>
              <a:t> and Francis Miller</a:t>
            </a:r>
          </a:p>
          <a:p>
            <a:pPr>
              <a:buFont typeface="Arial" pitchFamily="34" charset="0"/>
              <a:buChar char="•"/>
            </a:pPr>
            <a:r>
              <a:rPr lang="en-US" sz="2400" dirty="0" smtClean="0">
                <a:solidFill>
                  <a:schemeClr val="bg1"/>
                </a:solidFill>
                <a:latin typeface="+mj-lt"/>
              </a:rPr>
              <a:t> Riddle, Miller &amp; Padgett </a:t>
            </a:r>
          </a:p>
          <a:p>
            <a:pPr>
              <a:buFont typeface="Arial" pitchFamily="34" charset="0"/>
              <a:buChar char="•"/>
            </a:pPr>
            <a:r>
              <a:rPr lang="en-US" sz="2400" dirty="0" smtClean="0">
                <a:solidFill>
                  <a:schemeClr val="bg1"/>
                </a:solidFill>
                <a:latin typeface="+mj-lt"/>
              </a:rPr>
              <a:t> Riddle, Davis &amp; Padgett </a:t>
            </a:r>
          </a:p>
          <a:p>
            <a:pPr>
              <a:buFont typeface="Arial" pitchFamily="34" charset="0"/>
              <a:buChar char="•"/>
            </a:pPr>
            <a:r>
              <a:rPr lang="en-US" sz="2400" dirty="0" smtClean="0">
                <a:solidFill>
                  <a:schemeClr val="bg1"/>
                </a:solidFill>
                <a:latin typeface="+mj-lt"/>
              </a:rPr>
              <a:t> Riddle, Padgett &amp; Davis </a:t>
            </a:r>
          </a:p>
          <a:p>
            <a:pPr>
              <a:buFont typeface="Arial" pitchFamily="34" charset="0"/>
              <a:buChar char="•"/>
            </a:pPr>
            <a:r>
              <a:rPr lang="en-US" sz="2400" dirty="0" smtClean="0">
                <a:solidFill>
                  <a:schemeClr val="bg1"/>
                </a:solidFill>
                <a:latin typeface="+mj-lt"/>
              </a:rPr>
              <a:t> Riddle &amp; Davis </a:t>
            </a:r>
          </a:p>
          <a:p>
            <a:pPr>
              <a:buFont typeface="Arial" pitchFamily="34" charset="0"/>
              <a:buChar char="•"/>
            </a:pPr>
            <a:r>
              <a:rPr lang="en-US" sz="2400" dirty="0" smtClean="0">
                <a:solidFill>
                  <a:schemeClr val="bg1"/>
                </a:solidFill>
                <a:latin typeface="+mj-lt"/>
              </a:rPr>
              <a:t> James E. Padgett </a:t>
            </a:r>
          </a:p>
          <a:p>
            <a:pPr>
              <a:buFont typeface="Arial" pitchFamily="34" charset="0"/>
              <a:buChar char="•"/>
            </a:pPr>
            <a:r>
              <a:rPr lang="en-US" sz="2400" dirty="0" smtClean="0">
                <a:solidFill>
                  <a:schemeClr val="bg1"/>
                </a:solidFill>
                <a:latin typeface="+mj-lt"/>
              </a:rPr>
              <a:t> Padgett &amp; Coombe </a:t>
            </a:r>
          </a:p>
          <a:p>
            <a:pPr>
              <a:buFont typeface="Arial" pitchFamily="34" charset="0"/>
              <a:buChar char="•"/>
            </a:pPr>
            <a:r>
              <a:rPr lang="en-US" sz="2400" dirty="0" smtClean="0">
                <a:solidFill>
                  <a:schemeClr val="bg1"/>
                </a:solidFill>
                <a:latin typeface="+mj-lt"/>
              </a:rPr>
              <a:t> Padgett &amp; Forrest</a:t>
            </a:r>
            <a:endParaRPr lang="en-US" sz="2400" dirty="0">
              <a:solidFill>
                <a:schemeClr val="bg1"/>
              </a:solidFill>
              <a:latin typeface="+mj-lt"/>
            </a:endParaRPr>
          </a:p>
          <a:p>
            <a:endParaRPr lang="en-US" sz="2200" dirty="0" smtClean="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2000"/>
                                        <p:tgtEl>
                                          <p:spTgt spid="4">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2000"/>
                                        <p:tgtEl>
                                          <p:spTgt spid="4">
                                            <p:txEl>
                                              <p:pRg st="7" end="7"/>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2000"/>
                                        <p:tgtEl>
                                          <p:spTgt spid="4">
                                            <p:txEl>
                                              <p:pRg st="8" end="8"/>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2000"/>
                                        <p:tgtEl>
                                          <p:spTgt spid="4">
                                            <p:txEl>
                                              <p:pRg st="9" end="9"/>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sp>
        <p:nvSpPr>
          <p:cNvPr id="4" name="TextBox 3"/>
          <p:cNvSpPr txBox="1"/>
          <p:nvPr/>
        </p:nvSpPr>
        <p:spPr>
          <a:xfrm>
            <a:off x="685800" y="1524000"/>
            <a:ext cx="6858000" cy="3570208"/>
          </a:xfrm>
          <a:prstGeom prst="rect">
            <a:avLst/>
          </a:prstGeom>
          <a:noFill/>
          <a:ln>
            <a:noFill/>
          </a:ln>
        </p:spPr>
        <p:txBody>
          <a:bodyPr wrap="square" rtlCol="0">
            <a:spAutoFit/>
          </a:bodyPr>
          <a:lstStyle/>
          <a:p>
            <a:r>
              <a:rPr lang="en-US" sz="2400" dirty="0" smtClean="0">
                <a:solidFill>
                  <a:schemeClr val="bg1"/>
                </a:solidFill>
              </a:rPr>
              <a:t>After Padgett developed his mediumship skills, he received messages from many of his form attorney friends and law partners.</a:t>
            </a:r>
            <a:br>
              <a:rPr lang="en-US" sz="2400" dirty="0" smtClean="0">
                <a:solidFill>
                  <a:schemeClr val="bg1"/>
                </a:solidFill>
              </a:rPr>
            </a:br>
            <a:endParaRPr lang="en-US" sz="2200" dirty="0" smtClean="0">
              <a:solidFill>
                <a:schemeClr val="bg1"/>
              </a:solidFill>
              <a:latin typeface="+mj-lt"/>
            </a:endParaRPr>
          </a:p>
          <a:p>
            <a:pPr>
              <a:buFont typeface="Arial" pitchFamily="34" charset="0"/>
              <a:buChar char="•"/>
            </a:pPr>
            <a:r>
              <a:rPr lang="en-US" sz="2200" dirty="0" smtClean="0">
                <a:solidFill>
                  <a:schemeClr val="bg1"/>
                </a:solidFill>
                <a:latin typeface="+mj-lt"/>
              </a:rPr>
              <a:t>  </a:t>
            </a:r>
            <a:r>
              <a:rPr lang="en-US" sz="2200" dirty="0" smtClean="0">
                <a:solidFill>
                  <a:schemeClr val="bg1"/>
                </a:solidFill>
                <a:latin typeface="Constantia" pitchFamily="18" charset="0"/>
              </a:rPr>
              <a:t>A. G. Riddle	       -	at least 23 messages  </a:t>
            </a:r>
          </a:p>
          <a:p>
            <a:pPr>
              <a:buFont typeface="Arial" pitchFamily="34" charset="0"/>
              <a:buChar char="•"/>
            </a:pPr>
            <a:r>
              <a:rPr lang="en-US" sz="2200" dirty="0" smtClean="0">
                <a:solidFill>
                  <a:schemeClr val="bg1"/>
                </a:solidFill>
                <a:latin typeface="Constantia" pitchFamily="18" charset="0"/>
              </a:rPr>
              <a:t>  Edwin Forrest      -     at least 13 messages</a:t>
            </a:r>
          </a:p>
          <a:p>
            <a:pPr>
              <a:buFont typeface="Arial" pitchFamily="34" charset="0"/>
              <a:buChar char="•"/>
            </a:pPr>
            <a:r>
              <a:rPr lang="en-US" sz="2200" dirty="0" smtClean="0">
                <a:solidFill>
                  <a:schemeClr val="bg1"/>
                </a:solidFill>
                <a:latin typeface="Constantia" pitchFamily="18" charset="0"/>
              </a:rPr>
              <a:t>  Richard Ross Perry - at least  9 messages</a:t>
            </a:r>
          </a:p>
          <a:p>
            <a:pPr>
              <a:buFont typeface="Arial" pitchFamily="34" charset="0"/>
              <a:buChar char="•"/>
            </a:pPr>
            <a:r>
              <a:rPr lang="en-US" sz="2200" i="1" dirty="0" smtClean="0">
                <a:solidFill>
                  <a:schemeClr val="bg1"/>
                </a:solidFill>
                <a:latin typeface="Constantia" pitchFamily="18" charset="0"/>
              </a:rPr>
              <a:t>  </a:t>
            </a:r>
            <a:r>
              <a:rPr lang="en-US" sz="2200" dirty="0" smtClean="0">
                <a:solidFill>
                  <a:schemeClr val="bg1"/>
                </a:solidFill>
                <a:latin typeface="Constantia" pitchFamily="18" charset="0"/>
              </a:rPr>
              <a:t>Hugh T. Taggart    -    at least 5 messages</a:t>
            </a:r>
          </a:p>
          <a:p>
            <a:pPr>
              <a:buFont typeface="Arial" pitchFamily="34" charset="0"/>
              <a:buChar char="•"/>
            </a:pPr>
            <a:r>
              <a:rPr lang="en-US" sz="2200" dirty="0" smtClean="0">
                <a:solidFill>
                  <a:schemeClr val="bg1"/>
                </a:solidFill>
                <a:latin typeface="Constantia" pitchFamily="18" charset="0"/>
              </a:rPr>
              <a:t>  and  others.</a:t>
            </a:r>
          </a:p>
          <a:p>
            <a:pPr>
              <a:buFont typeface="Arial" pitchFamily="34" charset="0"/>
              <a:buChar char="•"/>
            </a:pPr>
            <a:endParaRPr lang="en-US" sz="22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sp>
        <p:nvSpPr>
          <p:cNvPr id="5" name="TextBox 4"/>
          <p:cNvSpPr txBox="1"/>
          <p:nvPr/>
        </p:nvSpPr>
        <p:spPr>
          <a:xfrm>
            <a:off x="457200" y="1600200"/>
            <a:ext cx="4800600" cy="4785926"/>
          </a:xfrm>
          <a:prstGeom prst="rect">
            <a:avLst/>
          </a:prstGeom>
          <a:noFill/>
          <a:ln>
            <a:noFill/>
          </a:ln>
        </p:spPr>
        <p:txBody>
          <a:bodyPr wrap="square" rtlCol="0">
            <a:spAutoFit/>
          </a:bodyPr>
          <a:lstStyle/>
          <a:p>
            <a:r>
              <a:rPr lang="en-US" sz="2200" dirty="0" smtClean="0">
                <a:solidFill>
                  <a:schemeClr val="bg1"/>
                </a:solidFill>
              </a:rPr>
              <a:t>In one of the earliest recorded messages, A. G. Riddle wrote:</a:t>
            </a:r>
            <a:r>
              <a:rPr lang="en-US" sz="1100" dirty="0" smtClean="0">
                <a:solidFill>
                  <a:schemeClr val="bg1"/>
                </a:solidFill>
              </a:rPr>
              <a:t/>
            </a:r>
            <a:br>
              <a:rPr lang="en-US" sz="1100" dirty="0" smtClean="0">
                <a:solidFill>
                  <a:schemeClr val="bg1"/>
                </a:solidFill>
              </a:rPr>
            </a:br>
            <a:endParaRPr lang="en-US" sz="1100" dirty="0" smtClean="0">
              <a:solidFill>
                <a:schemeClr val="bg1"/>
              </a:solidFill>
            </a:endParaRPr>
          </a:p>
          <a:p>
            <a:r>
              <a:rPr lang="en-US" i="1" dirty="0" smtClean="0">
                <a:solidFill>
                  <a:schemeClr val="bg1"/>
                </a:solidFill>
              </a:rPr>
              <a:t>“Yes, I am, and I will be one of the band. You will not be annoyed by any others than the ones your father has named. I will write you what my beliefs and thoughts are of the life here so that you may know that I am just a spirit in search of the truth. You will see that I am not one who knows everything, but will try to learn whatever is possible and will tell you what I learn. Yes, and will let you see that I have my mustache and goatee just as in my earthly life.”</a:t>
            </a:r>
            <a:r>
              <a:rPr lang="en-US" sz="1400" dirty="0" smtClean="0">
                <a:solidFill>
                  <a:schemeClr val="bg1"/>
                </a:solidFill>
              </a:rPr>
              <a:t/>
            </a:r>
            <a:br>
              <a:rPr lang="en-US" sz="1400" dirty="0" smtClean="0">
                <a:solidFill>
                  <a:schemeClr val="bg1"/>
                </a:solidFill>
              </a:rPr>
            </a:br>
            <a:endParaRPr lang="en-US" sz="1400" dirty="0" smtClean="0">
              <a:solidFill>
                <a:schemeClr val="bg1"/>
              </a:solidFill>
            </a:endParaRPr>
          </a:p>
          <a:p>
            <a:pPr algn="r"/>
            <a:r>
              <a:rPr lang="en-US" dirty="0" smtClean="0">
                <a:solidFill>
                  <a:schemeClr val="bg1"/>
                </a:solidFill>
              </a:rPr>
              <a:t>Message from May 31, 1914</a:t>
            </a:r>
          </a:p>
        </p:txBody>
      </p:sp>
      <p:pic>
        <p:nvPicPr>
          <p:cNvPr id="6" name="Content Placeholder 4" descr="Albert-Gallatin-Riddle.jpg"/>
          <p:cNvPicPr>
            <a:picLocks noChangeAspect="1"/>
          </p:cNvPicPr>
          <p:nvPr/>
        </p:nvPicPr>
        <p:blipFill>
          <a:blip r:embed="rId2" cstate="print"/>
          <a:stretch>
            <a:fillRect/>
          </a:stretch>
        </p:blipFill>
        <p:spPr>
          <a:xfrm flipH="1">
            <a:off x="5257799" y="762000"/>
            <a:ext cx="3786662"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2000"/>
                                        <p:tgtEl>
                                          <p:spTgt spid="5">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sp>
        <p:nvSpPr>
          <p:cNvPr id="5" name="TextBox 4"/>
          <p:cNvSpPr txBox="1"/>
          <p:nvPr/>
        </p:nvSpPr>
        <p:spPr>
          <a:xfrm>
            <a:off x="304800" y="1676400"/>
            <a:ext cx="2971800" cy="3847207"/>
          </a:xfrm>
          <a:prstGeom prst="rect">
            <a:avLst/>
          </a:prstGeom>
          <a:noFill/>
          <a:ln>
            <a:noFill/>
          </a:ln>
        </p:spPr>
        <p:txBody>
          <a:bodyPr wrap="square" rtlCol="0">
            <a:spAutoFit/>
          </a:bodyPr>
          <a:lstStyle/>
          <a:p>
            <a:r>
              <a:rPr lang="en-US" sz="2000" dirty="0" smtClean="0">
                <a:solidFill>
                  <a:schemeClr val="bg1"/>
                </a:solidFill>
              </a:rPr>
              <a:t>Starting in 1877, A. G. Riddle was appointed Attorney for the Government of the District of Columbia.  Riddle appointed Francis Miller as Assistant Attorney, and James E. Padgett as Special Assistant Attorney</a:t>
            </a:r>
          </a:p>
          <a:p>
            <a:endParaRPr lang="en-US" sz="2400" dirty="0" smtClean="0">
              <a:solidFill>
                <a:schemeClr val="bg1"/>
              </a:solidFill>
            </a:endParaRPr>
          </a:p>
        </p:txBody>
      </p:sp>
      <p:pic>
        <p:nvPicPr>
          <p:cNvPr id="6" name="Picture 5" descr="Government-of-DC-Attorney-Riddle-Assistant-Atty-Francis-Miller-Special-Asst-Atty-J-E-Padgett-1883-City-Directory-p900.png"/>
          <p:cNvPicPr>
            <a:picLocks noChangeAspect="1"/>
          </p:cNvPicPr>
          <p:nvPr/>
        </p:nvPicPr>
        <p:blipFill>
          <a:blip r:embed="rId2" cstate="print"/>
          <a:stretch>
            <a:fillRect/>
          </a:stretch>
        </p:blipFill>
        <p:spPr>
          <a:xfrm>
            <a:off x="3352800" y="1752600"/>
            <a:ext cx="5544324" cy="3381847"/>
          </a:xfrm>
          <a:prstGeom prst="rect">
            <a:avLst/>
          </a:prstGeom>
        </p:spPr>
      </p:pic>
      <p:pic>
        <p:nvPicPr>
          <p:cNvPr id="7" name="Picture 3" descr="C:\Users\DENNIS\Pictures\1_Padgett-Movie-Pictures\LetterHead-Law-Office-of-James-E-Padgett_(on-which-the-message-of-Nov-19-1915-from-Helen-was-received).jpg"/>
          <p:cNvPicPr>
            <a:picLocks noChangeAspect="1" noChangeArrowheads="1"/>
          </p:cNvPicPr>
          <p:nvPr/>
        </p:nvPicPr>
        <p:blipFill>
          <a:blip r:embed="rId3" cstate="print"/>
          <a:srcRect/>
          <a:stretch>
            <a:fillRect/>
          </a:stretch>
        </p:blipFill>
        <p:spPr bwMode="auto">
          <a:xfrm>
            <a:off x="78154" y="380999"/>
            <a:ext cx="9065846" cy="61490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14400"/>
            <a:ext cx="8458200" cy="5359400"/>
          </a:xfrm>
        </p:spPr>
        <p:txBody>
          <a:bodyPr anchor="ctr">
            <a:normAutofit/>
          </a:bodyPr>
          <a:lstStyle/>
          <a:p>
            <a:pPr>
              <a:lnSpc>
                <a:spcPct val="100000"/>
              </a:lnSpc>
            </a:pPr>
            <a:r>
              <a:rPr lang="en-US" sz="4000" dirty="0" smtClean="0">
                <a:latin typeface="Times New Roman" pitchFamily="18" charset="0"/>
                <a:cs typeface="Times New Roman" pitchFamily="18" charset="0"/>
              </a:rPr>
              <a:t>California Evidence Code § 411</a:t>
            </a:r>
            <a:br>
              <a:rPr lang="en-US" sz="4000" dirty="0" smtClean="0">
                <a:latin typeface="Times New Roman" pitchFamily="18" charset="0"/>
                <a:cs typeface="Times New Roman" pitchFamily="18" charset="0"/>
              </a:rPr>
            </a:br>
            <a:r>
              <a:rPr lang="en-US" sz="4000" b="0" dirty="0" smtClean="0">
                <a:latin typeface="Times New Roman" pitchFamily="18" charset="0"/>
                <a:cs typeface="Times New Roman" pitchFamily="18" charset="0"/>
              </a:rPr>
              <a:t/>
            </a:r>
            <a:br>
              <a:rPr lang="en-US" sz="4000" b="0" dirty="0" smtClean="0">
                <a:latin typeface="Times New Roman" pitchFamily="18" charset="0"/>
                <a:cs typeface="Times New Roman" pitchFamily="18" charset="0"/>
              </a:rPr>
            </a:br>
            <a:r>
              <a:rPr lang="en-US" sz="4000" b="0" dirty="0" smtClean="0">
                <a:latin typeface="Times New Roman" pitchFamily="18" charset="0"/>
                <a:cs typeface="Times New Roman" pitchFamily="18" charset="0"/>
              </a:rPr>
              <a:t>"Except where additional evidence is required by statute, the direct evidence of one witness who is entitled to full credit is sufficient for proof of any fact."</a:t>
            </a:r>
            <a:br>
              <a:rPr lang="en-US" sz="4000" b="0" dirty="0" smtClean="0">
                <a:latin typeface="Times New Roman" pitchFamily="18" charset="0"/>
                <a:cs typeface="Times New Roman" pitchFamily="18" charset="0"/>
              </a:rPr>
            </a:br>
            <a:endParaRPr lang="en-US" sz="4000" b="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sp>
        <p:nvSpPr>
          <p:cNvPr id="4" name="TextBox 3"/>
          <p:cNvSpPr txBox="1"/>
          <p:nvPr/>
        </p:nvSpPr>
        <p:spPr>
          <a:xfrm>
            <a:off x="685800" y="1524001"/>
            <a:ext cx="6858000" cy="1569660"/>
          </a:xfrm>
          <a:prstGeom prst="rect">
            <a:avLst/>
          </a:prstGeom>
          <a:noFill/>
          <a:ln>
            <a:noFill/>
          </a:ln>
        </p:spPr>
        <p:txBody>
          <a:bodyPr wrap="square" rtlCol="0">
            <a:spAutoFit/>
          </a:bodyPr>
          <a:lstStyle/>
          <a:p>
            <a:r>
              <a:rPr lang="en-US" sz="2400" dirty="0" smtClean="0">
                <a:solidFill>
                  <a:schemeClr val="bg1"/>
                </a:solidFill>
              </a:rPr>
              <a:t>After the passing of Riddle and Padgett’s law partner, Francis Miller, in 1888 Riddle named his son-in-law, Henry E. Davis as the government’s Assistant Attorney. </a:t>
            </a:r>
            <a:endParaRPr lang="en-US" sz="2200" dirty="0" smtClean="0">
              <a:solidFill>
                <a:schemeClr val="bg1"/>
              </a:solidFill>
              <a:latin typeface="+mj-lt"/>
            </a:endParaRPr>
          </a:p>
        </p:txBody>
      </p:sp>
      <p:pic>
        <p:nvPicPr>
          <p:cNvPr id="5" name="Picture 4" descr="Government-of-DC-Attorney-Riddle-Assistant-Atty-Henry-Davis-Special-Asst-Atty-J-E-Padgett-1888-city-directory-p956.png"/>
          <p:cNvPicPr>
            <a:picLocks noChangeAspect="1"/>
          </p:cNvPicPr>
          <p:nvPr/>
        </p:nvPicPr>
        <p:blipFill>
          <a:blip r:embed="rId2" cstate="print"/>
          <a:stretch>
            <a:fillRect/>
          </a:stretch>
        </p:blipFill>
        <p:spPr>
          <a:xfrm>
            <a:off x="152400" y="3124200"/>
            <a:ext cx="5715000" cy="3585685"/>
          </a:xfrm>
          <a:prstGeom prst="rect">
            <a:avLst/>
          </a:prstGeom>
        </p:spPr>
      </p:pic>
      <p:pic>
        <p:nvPicPr>
          <p:cNvPr id="6" name="Picture 5" descr="Henry-Edgar-Davis-Historical-Society-of-Washington-DC.jpg"/>
          <p:cNvPicPr>
            <a:picLocks noChangeAspect="1"/>
          </p:cNvPicPr>
          <p:nvPr/>
        </p:nvPicPr>
        <p:blipFill>
          <a:blip r:embed="rId3" cstate="print"/>
          <a:stretch>
            <a:fillRect/>
          </a:stretch>
        </p:blipFill>
        <p:spPr>
          <a:xfrm>
            <a:off x="5402108" y="685800"/>
            <a:ext cx="3619972" cy="5928360"/>
          </a:xfrm>
          <a:prstGeom prst="rect">
            <a:avLst/>
          </a:prstGeom>
        </p:spPr>
      </p:pic>
      <p:sp>
        <p:nvSpPr>
          <p:cNvPr id="7" name="Rounded Rectangle 6"/>
          <p:cNvSpPr/>
          <p:nvPr/>
        </p:nvSpPr>
        <p:spPr>
          <a:xfrm>
            <a:off x="304800" y="5181600"/>
            <a:ext cx="4953000" cy="304800"/>
          </a:xfrm>
          <a:prstGeom prst="roundRect">
            <a:avLst/>
          </a:prstGeom>
          <a:solidFill>
            <a:srgbClr val="FFFF00">
              <a:alpha val="3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ounded Rectangle 7"/>
          <p:cNvSpPr/>
          <p:nvPr/>
        </p:nvSpPr>
        <p:spPr>
          <a:xfrm>
            <a:off x="304800" y="5638800"/>
            <a:ext cx="5105400" cy="304800"/>
          </a:xfrm>
          <a:prstGeom prst="roundRect">
            <a:avLst/>
          </a:prstGeom>
          <a:solidFill>
            <a:srgbClr val="FFFF00">
              <a:alpha val="3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pic>
        <p:nvPicPr>
          <p:cNvPr id="3074" name="Picture 2" descr="C:\Users\DENNIS\Pictures\1_Padgett-Movie-Pictures\James-E-Padgett-Special-Assistant-Attorney-1887-showing-Edwin-Forrest-as-Clerk-and-William-H-Manogue-as-Messenger.jpg"/>
          <p:cNvPicPr>
            <a:picLocks noChangeAspect="1" noChangeArrowheads="1"/>
          </p:cNvPicPr>
          <p:nvPr/>
        </p:nvPicPr>
        <p:blipFill>
          <a:blip r:embed="rId2" cstate="print"/>
          <a:srcRect/>
          <a:stretch>
            <a:fillRect/>
          </a:stretch>
        </p:blipFill>
        <p:spPr bwMode="auto">
          <a:xfrm>
            <a:off x="-914400" y="0"/>
            <a:ext cx="10449887" cy="14935200"/>
          </a:xfrm>
          <a:prstGeom prst="rect">
            <a:avLst/>
          </a:prstGeom>
          <a:noFill/>
        </p:spPr>
      </p:pic>
      <p:pic>
        <p:nvPicPr>
          <p:cNvPr id="3075" name="Picture 3" descr="C:\Users\DENNIS\Pictures\1_Padgett-Movie-Pictures\Report-to-Commissioners-James-E-Padgett-full-report.jpg"/>
          <p:cNvPicPr>
            <a:picLocks noChangeAspect="1" noChangeArrowheads="1"/>
          </p:cNvPicPr>
          <p:nvPr/>
        </p:nvPicPr>
        <p:blipFill>
          <a:blip r:embed="rId3" cstate="print"/>
          <a:srcRect/>
          <a:stretch>
            <a:fillRect/>
          </a:stretch>
        </p:blipFill>
        <p:spPr bwMode="auto">
          <a:xfrm>
            <a:off x="-533400" y="457200"/>
            <a:ext cx="9372600" cy="13167398"/>
          </a:xfrm>
          <a:prstGeom prst="rect">
            <a:avLst/>
          </a:prstGeom>
          <a:noFill/>
        </p:spPr>
      </p:pic>
      <p:pic>
        <p:nvPicPr>
          <p:cNvPr id="3076" name="Picture 4" descr="C:\Users\DENNIS\Pictures\1_Padgett-Movie-Pictures\Report-to-Commissioners-James-E-Padgett-full-report.jpg"/>
          <p:cNvPicPr>
            <a:picLocks noChangeAspect="1" noChangeArrowheads="1"/>
          </p:cNvPicPr>
          <p:nvPr/>
        </p:nvPicPr>
        <p:blipFill>
          <a:blip r:embed="rId3" cstate="print"/>
          <a:srcRect t="42763"/>
          <a:stretch>
            <a:fillRect/>
          </a:stretch>
        </p:blipFill>
        <p:spPr bwMode="auto">
          <a:xfrm>
            <a:off x="-76200" y="0"/>
            <a:ext cx="8686800" cy="69851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074"/>
                                        </p:tgtEl>
                                      </p:cBhvr>
                                    </p:animEffect>
                                    <p:set>
                                      <p:cBhvr>
                                        <p:cTn id="12" dur="1" fill="hold">
                                          <p:stCondLst>
                                            <p:cond delay="1999"/>
                                          </p:stCondLst>
                                        </p:cTn>
                                        <p:tgtEl>
                                          <p:spTgt spid="3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2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practice</a:t>
            </a:r>
            <a:endParaRPr lang="en-US" dirty="0"/>
          </a:p>
        </p:txBody>
      </p:sp>
      <p:sp>
        <p:nvSpPr>
          <p:cNvPr id="5" name="TextBox 4"/>
          <p:cNvSpPr txBox="1"/>
          <p:nvPr/>
        </p:nvSpPr>
        <p:spPr>
          <a:xfrm>
            <a:off x="304800" y="1676400"/>
            <a:ext cx="8839200" cy="1200329"/>
          </a:xfrm>
          <a:prstGeom prst="rect">
            <a:avLst/>
          </a:prstGeom>
          <a:noFill/>
          <a:ln>
            <a:noFill/>
          </a:ln>
        </p:spPr>
        <p:txBody>
          <a:bodyPr wrap="square" rtlCol="0">
            <a:spAutoFit/>
          </a:bodyPr>
          <a:lstStyle/>
          <a:p>
            <a:r>
              <a:rPr lang="en-US" sz="2400" dirty="0" smtClean="0">
                <a:solidFill>
                  <a:schemeClr val="bg1"/>
                </a:solidFill>
              </a:rPr>
              <a:t>In February 1889, James E. Padgett resigned from his position as Special Assistant Attorney.  This coincided with A. G. Riddle’s leaving office.</a:t>
            </a:r>
          </a:p>
        </p:txBody>
      </p:sp>
      <p:pic>
        <p:nvPicPr>
          <p:cNvPr id="7" name="Picture 6" descr="Washington-Critic-Feb-2-1889-Padget-resigns-as-Special-Assistant-Attorney.jpg"/>
          <p:cNvPicPr>
            <a:picLocks noChangeAspect="1"/>
          </p:cNvPicPr>
          <p:nvPr/>
        </p:nvPicPr>
        <p:blipFill>
          <a:blip r:embed="rId2" cstate="print"/>
          <a:stretch>
            <a:fillRect/>
          </a:stretch>
        </p:blipFill>
        <p:spPr>
          <a:xfrm>
            <a:off x="0" y="3200400"/>
            <a:ext cx="9144000" cy="3247869"/>
          </a:xfrm>
          <a:prstGeom prst="rect">
            <a:avLst/>
          </a:prstGeom>
        </p:spPr>
      </p:pic>
      <p:pic>
        <p:nvPicPr>
          <p:cNvPr id="1026" name="Picture 2" descr="C:\Users\DENNIS\Pictures\1_Padgett-Movie-Pictures\James-E-Padgett-retires-Evening-Star-Feb-01-1889.jpg"/>
          <p:cNvPicPr>
            <a:picLocks noChangeAspect="1" noChangeArrowheads="1"/>
          </p:cNvPicPr>
          <p:nvPr/>
        </p:nvPicPr>
        <p:blipFill>
          <a:blip r:embed="rId3" cstate="print"/>
          <a:srcRect l="25864" t="15940" r="36911" b="25672"/>
          <a:stretch>
            <a:fillRect/>
          </a:stretch>
        </p:blipFill>
        <p:spPr bwMode="auto">
          <a:xfrm>
            <a:off x="1752600" y="10297"/>
            <a:ext cx="5278438" cy="68477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worman heyde</a:t>
            </a:r>
            <a:endParaRPr lang="en-US" dirty="0"/>
          </a:p>
        </p:txBody>
      </p:sp>
      <p:sp>
        <p:nvSpPr>
          <p:cNvPr id="5" name="TextBox 4"/>
          <p:cNvSpPr txBox="1"/>
          <p:nvPr/>
        </p:nvSpPr>
        <p:spPr>
          <a:xfrm>
            <a:off x="304800" y="1676400"/>
            <a:ext cx="8839200" cy="2677656"/>
          </a:xfrm>
          <a:prstGeom prst="rect">
            <a:avLst/>
          </a:prstGeom>
          <a:noFill/>
          <a:ln>
            <a:noFill/>
          </a:ln>
        </p:spPr>
        <p:txBody>
          <a:bodyPr wrap="square" rtlCol="0">
            <a:spAutoFit/>
          </a:bodyPr>
          <a:lstStyle/>
          <a:p>
            <a:pPr algn="ctr"/>
            <a:r>
              <a:rPr lang="en-US" sz="2400" dirty="0" smtClean="0">
                <a:solidFill>
                  <a:schemeClr val="bg1"/>
                </a:solidFill>
              </a:rPr>
              <a:t>Helen was born on October 23, 1862, and </a:t>
            </a:r>
          </a:p>
          <a:p>
            <a:pPr algn="ctr"/>
            <a:r>
              <a:rPr lang="en-US" sz="2400" dirty="0" smtClean="0">
                <a:solidFill>
                  <a:schemeClr val="bg1"/>
                </a:solidFill>
              </a:rPr>
              <a:t>she was about 10 years younger than James.</a:t>
            </a:r>
          </a:p>
          <a:p>
            <a:pPr algn="ctr"/>
            <a:endParaRPr lang="en-US" sz="2400" dirty="0" smtClean="0">
              <a:solidFill>
                <a:schemeClr val="bg1"/>
              </a:solidFill>
            </a:endParaRPr>
          </a:p>
          <a:p>
            <a:pPr algn="ctr"/>
            <a:r>
              <a:rPr lang="en-US" sz="2400" dirty="0" smtClean="0">
                <a:solidFill>
                  <a:schemeClr val="bg1"/>
                </a:solidFill>
              </a:rPr>
              <a:t>She was the daughter of Rev. George Watson Heyde and Susan Olivia Whitehill.</a:t>
            </a:r>
          </a:p>
          <a:p>
            <a:pPr algn="ctr"/>
            <a:endParaRPr lang="en-US" sz="2400" dirty="0" smtClean="0">
              <a:solidFill>
                <a:schemeClr val="bg1"/>
              </a:solidFill>
            </a:endParaRPr>
          </a:p>
          <a:p>
            <a:endParaRPr lang="en-US"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worman heyde</a:t>
            </a:r>
            <a:endParaRPr lang="en-US" dirty="0"/>
          </a:p>
        </p:txBody>
      </p:sp>
      <p:sp>
        <p:nvSpPr>
          <p:cNvPr id="5" name="TextBox 4"/>
          <p:cNvSpPr txBox="1"/>
          <p:nvPr/>
        </p:nvSpPr>
        <p:spPr>
          <a:xfrm>
            <a:off x="152400" y="2286000"/>
            <a:ext cx="4419600" cy="3046988"/>
          </a:xfrm>
          <a:prstGeom prst="rect">
            <a:avLst/>
          </a:prstGeom>
          <a:noFill/>
          <a:ln>
            <a:noFill/>
          </a:ln>
        </p:spPr>
        <p:txBody>
          <a:bodyPr wrap="square" rtlCol="0">
            <a:spAutoFit/>
          </a:bodyPr>
          <a:lstStyle/>
          <a:p>
            <a:pPr algn="ctr"/>
            <a:endParaRPr lang="en-US" sz="2400" dirty="0" smtClean="0">
              <a:solidFill>
                <a:schemeClr val="bg1"/>
              </a:solidFill>
            </a:endParaRPr>
          </a:p>
          <a:p>
            <a:r>
              <a:rPr lang="en-US" sz="2400" dirty="0" smtClean="0">
                <a:solidFill>
                  <a:schemeClr val="bg1"/>
                </a:solidFill>
              </a:rPr>
              <a:t>On May 11, 1863, Helen was </a:t>
            </a:r>
            <a:br>
              <a:rPr lang="en-US" sz="2400" dirty="0" smtClean="0">
                <a:solidFill>
                  <a:schemeClr val="bg1"/>
                </a:solidFill>
              </a:rPr>
            </a:br>
            <a:r>
              <a:rPr lang="en-US" sz="2400" dirty="0" smtClean="0">
                <a:solidFill>
                  <a:schemeClr val="bg1"/>
                </a:solidFill>
              </a:rPr>
              <a:t>baptized at Saint Paul’s </a:t>
            </a:r>
            <a:br>
              <a:rPr lang="en-US" sz="2400" dirty="0" smtClean="0">
                <a:solidFill>
                  <a:schemeClr val="bg1"/>
                </a:solidFill>
              </a:rPr>
            </a:br>
            <a:r>
              <a:rPr lang="en-US" sz="2400" dirty="0" smtClean="0">
                <a:solidFill>
                  <a:schemeClr val="bg1"/>
                </a:solidFill>
              </a:rPr>
              <a:t>Methodist Episcopal Church </a:t>
            </a:r>
            <a:br>
              <a:rPr lang="en-US" sz="2400" dirty="0" smtClean="0">
                <a:solidFill>
                  <a:schemeClr val="bg1"/>
                </a:solidFill>
              </a:rPr>
            </a:br>
            <a:r>
              <a:rPr lang="en-US" sz="2400" dirty="0" smtClean="0">
                <a:solidFill>
                  <a:schemeClr val="bg1"/>
                </a:solidFill>
              </a:rPr>
              <a:t>in Hagerstown, Maryland </a:t>
            </a:r>
          </a:p>
          <a:p>
            <a:pPr algn="ctr"/>
            <a:endParaRPr lang="en-US" sz="2400" dirty="0" smtClean="0">
              <a:solidFill>
                <a:schemeClr val="bg1"/>
              </a:solidFill>
            </a:endParaRPr>
          </a:p>
          <a:p>
            <a:pPr algn="ctr"/>
            <a:endParaRPr lang="en-US" sz="2400" dirty="0" smtClean="0">
              <a:solidFill>
                <a:schemeClr val="bg1"/>
              </a:solidFill>
            </a:endParaRPr>
          </a:p>
          <a:p>
            <a:endParaRPr lang="en-US" sz="2400" dirty="0" smtClean="0">
              <a:solidFill>
                <a:schemeClr val="bg1"/>
              </a:solidFill>
            </a:endParaRPr>
          </a:p>
        </p:txBody>
      </p:sp>
      <p:pic>
        <p:nvPicPr>
          <p:cNvPr id="6" name="Picture 5" descr="St-Pauls-Methodist-Episcopal-Church-Hagerstown-MD-2nd.jpg"/>
          <p:cNvPicPr>
            <a:picLocks noChangeAspect="1"/>
          </p:cNvPicPr>
          <p:nvPr/>
        </p:nvPicPr>
        <p:blipFill>
          <a:blip r:embed="rId2" cstate="print"/>
          <a:stretch>
            <a:fillRect/>
          </a:stretch>
        </p:blipFill>
        <p:spPr>
          <a:xfrm>
            <a:off x="4800600" y="1417871"/>
            <a:ext cx="4269121" cy="5372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worman heyde</a:t>
            </a:r>
            <a:endParaRPr lang="en-US" dirty="0"/>
          </a:p>
        </p:txBody>
      </p:sp>
      <p:sp>
        <p:nvSpPr>
          <p:cNvPr id="5" name="TextBox 4"/>
          <p:cNvSpPr txBox="1"/>
          <p:nvPr/>
        </p:nvSpPr>
        <p:spPr>
          <a:xfrm>
            <a:off x="304800" y="1676400"/>
            <a:ext cx="8839200" cy="2677656"/>
          </a:xfrm>
          <a:prstGeom prst="rect">
            <a:avLst/>
          </a:prstGeom>
          <a:noFill/>
          <a:ln>
            <a:noFill/>
          </a:ln>
        </p:spPr>
        <p:txBody>
          <a:bodyPr wrap="square" rtlCol="0">
            <a:spAutoFit/>
          </a:bodyPr>
          <a:lstStyle/>
          <a:p>
            <a:r>
              <a:rPr lang="en-US" sz="2400" dirty="0" smtClean="0">
                <a:solidFill>
                  <a:schemeClr val="bg1"/>
                </a:solidFill>
              </a:rPr>
              <a:t>Helen was a direct lineal descendant of a man that served in the American Revolutionary War.  </a:t>
            </a:r>
          </a:p>
          <a:p>
            <a:endParaRPr lang="en-US" sz="2400" dirty="0" smtClean="0">
              <a:solidFill>
                <a:schemeClr val="bg1"/>
              </a:solidFill>
            </a:endParaRPr>
          </a:p>
          <a:p>
            <a:r>
              <a:rPr lang="en-US" sz="2400" dirty="0" smtClean="0">
                <a:solidFill>
                  <a:schemeClr val="bg1"/>
                </a:solidFill>
              </a:rPr>
              <a:t>Because of her heritage, she and her children, grandchildren, etc., could apply for membership in the prestigious National Society of the Daughters of the American Revolution, or Sons of the American Revolution.</a:t>
            </a:r>
          </a:p>
        </p:txBody>
      </p:sp>
      <p:grpSp>
        <p:nvGrpSpPr>
          <p:cNvPr id="7" name="Group 6"/>
          <p:cNvGrpSpPr/>
          <p:nvPr/>
        </p:nvGrpSpPr>
        <p:grpSpPr>
          <a:xfrm>
            <a:off x="0" y="4415729"/>
            <a:ext cx="9084483" cy="1505011"/>
            <a:chOff x="-77643" y="4415729"/>
            <a:chExt cx="9084483" cy="1505011"/>
          </a:xfrm>
        </p:grpSpPr>
        <p:pic>
          <p:nvPicPr>
            <p:cNvPr id="4" name="Picture 3" descr="DAR-logo.gif"/>
            <p:cNvPicPr>
              <a:picLocks noChangeAspect="1"/>
            </p:cNvPicPr>
            <p:nvPr/>
          </p:nvPicPr>
          <p:blipFill>
            <a:blip r:embed="rId2" cstate="print"/>
            <a:stretch>
              <a:fillRect/>
            </a:stretch>
          </p:blipFill>
          <p:spPr>
            <a:xfrm>
              <a:off x="-77643" y="4415729"/>
              <a:ext cx="5260686" cy="1375472"/>
            </a:xfrm>
            <a:prstGeom prst="rect">
              <a:avLst/>
            </a:prstGeom>
          </p:spPr>
        </p:pic>
        <p:pic>
          <p:nvPicPr>
            <p:cNvPr id="6" name="Picture 5" descr="SAR-logo.gif"/>
            <p:cNvPicPr>
              <a:picLocks noChangeAspect="1"/>
            </p:cNvPicPr>
            <p:nvPr/>
          </p:nvPicPr>
          <p:blipFill>
            <a:blip r:embed="rId3" cstate="print"/>
            <a:stretch>
              <a:fillRect/>
            </a:stretch>
          </p:blipFill>
          <p:spPr>
            <a:xfrm>
              <a:off x="4800600" y="4419600"/>
              <a:ext cx="4206240" cy="15011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worman heyde</a:t>
            </a:r>
            <a:endParaRPr lang="en-US" dirty="0"/>
          </a:p>
        </p:txBody>
      </p:sp>
      <p:pic>
        <p:nvPicPr>
          <p:cNvPr id="7" name="Picture 6" descr="SAR-page-1_full.png"/>
          <p:cNvPicPr>
            <a:picLocks noChangeAspect="1"/>
          </p:cNvPicPr>
          <p:nvPr/>
        </p:nvPicPr>
        <p:blipFill>
          <a:blip r:embed="rId2" cstate="print"/>
          <a:stretch>
            <a:fillRect/>
          </a:stretch>
        </p:blipFill>
        <p:spPr>
          <a:xfrm>
            <a:off x="1066800" y="1524000"/>
            <a:ext cx="6818600" cy="86415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sp>
        <p:nvSpPr>
          <p:cNvPr id="3" name="TextBox 2"/>
          <p:cNvSpPr txBox="1"/>
          <p:nvPr/>
        </p:nvSpPr>
        <p:spPr>
          <a:xfrm>
            <a:off x="304800" y="1676400"/>
            <a:ext cx="8839200" cy="4154984"/>
          </a:xfrm>
          <a:prstGeom prst="rect">
            <a:avLst/>
          </a:prstGeom>
          <a:noFill/>
          <a:ln>
            <a:noFill/>
          </a:ln>
        </p:spPr>
        <p:txBody>
          <a:bodyPr wrap="square" rtlCol="0">
            <a:spAutoFit/>
          </a:bodyPr>
          <a:lstStyle/>
          <a:p>
            <a:r>
              <a:rPr lang="en-US" sz="2400" dirty="0" smtClean="0">
                <a:solidFill>
                  <a:schemeClr val="bg1"/>
                </a:solidFill>
              </a:rPr>
              <a:t>Rev. George W. Heyde was a Methodist minister for over 55 years.  In 1864, Olivia and Rev. Heyde moved into the Methodist Episcopal Church Parsonage in Lisbon, Maryland.  </a:t>
            </a:r>
          </a:p>
          <a:p>
            <a:endParaRPr lang="en-US" sz="2400" dirty="0" smtClean="0">
              <a:solidFill>
                <a:schemeClr val="bg1"/>
              </a:solidFill>
            </a:endParaRPr>
          </a:p>
          <a:p>
            <a:r>
              <a:rPr lang="en-US" sz="2400" dirty="0" smtClean="0">
                <a:solidFill>
                  <a:schemeClr val="bg1"/>
                </a:solidFill>
              </a:rPr>
              <a:t>Helen was only two years old and lived there until she was five years old.</a:t>
            </a:r>
          </a:p>
          <a:p>
            <a:endParaRPr lang="en-US" sz="2400" dirty="0" smtClean="0">
              <a:solidFill>
                <a:schemeClr val="bg1"/>
              </a:solidFill>
            </a:endParaRPr>
          </a:p>
          <a:p>
            <a:r>
              <a:rPr lang="en-US" sz="2400" dirty="0" smtClean="0">
                <a:solidFill>
                  <a:schemeClr val="bg1"/>
                </a:solidFill>
              </a:rPr>
              <a:t>We were fortunate enough to find these photos…</a:t>
            </a:r>
          </a:p>
          <a:p>
            <a:endParaRPr lang="en-US" sz="2400" dirty="0" smtClean="0">
              <a:solidFill>
                <a:schemeClr val="bg1"/>
              </a:solidFill>
            </a:endParaRPr>
          </a:p>
          <a:p>
            <a:endParaRPr lang="en-US"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pic>
        <p:nvPicPr>
          <p:cNvPr id="4" name="Content Placeholder 3" descr="Benjamin-Sides-House-1.jpg"/>
          <p:cNvPicPr>
            <a:picLocks noGrp="1" noChangeAspect="1"/>
          </p:cNvPicPr>
          <p:nvPr>
            <p:ph idx="1"/>
          </p:nvPr>
        </p:nvPicPr>
        <p:blipFill>
          <a:blip r:embed="rId2" cstate="print"/>
          <a:stretch>
            <a:fillRect/>
          </a:stretch>
        </p:blipFill>
        <p:spPr>
          <a:xfrm>
            <a:off x="914400" y="1600200"/>
            <a:ext cx="7601832" cy="475599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pic>
        <p:nvPicPr>
          <p:cNvPr id="6" name="Content Placeholder 5" descr="Benjamin-Sides-House-5.jpg"/>
          <p:cNvPicPr>
            <a:picLocks noGrp="1" noChangeAspect="1"/>
          </p:cNvPicPr>
          <p:nvPr>
            <p:ph idx="1"/>
          </p:nvPr>
        </p:nvPicPr>
        <p:blipFill>
          <a:blip r:embed="rId2" cstate="print"/>
          <a:stretch>
            <a:fillRect/>
          </a:stretch>
        </p:blipFill>
        <p:spPr>
          <a:xfrm>
            <a:off x="838200" y="1447800"/>
            <a:ext cx="7147603" cy="510138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latin typeface="+mn-lt"/>
              </a:rPr>
              <a:t>America in the 1850s</a:t>
            </a:r>
            <a:endParaRPr lang="en-US" sz="4800" dirty="0">
              <a:latin typeface="+mn-lt"/>
            </a:endParaRPr>
          </a:p>
        </p:txBody>
      </p:sp>
      <p:pic>
        <p:nvPicPr>
          <p:cNvPr id="5" name="Content Placeholder 4" descr="American-Flag-31-stars.png"/>
          <p:cNvPicPr>
            <a:picLocks noGrp="1" noChangeAspect="1"/>
          </p:cNvPicPr>
          <p:nvPr>
            <p:ph idx="1"/>
          </p:nvPr>
        </p:nvPicPr>
        <p:blipFill>
          <a:blip r:embed="rId3" cstate="print"/>
          <a:stretch>
            <a:fillRect/>
          </a:stretch>
        </p:blipFill>
        <p:spPr>
          <a:xfrm>
            <a:off x="152600" y="1524000"/>
            <a:ext cx="7745505" cy="4267200"/>
          </a:xfrm>
        </p:spPr>
      </p:pic>
      <p:pic>
        <p:nvPicPr>
          <p:cNvPr id="6" name="BattleHymn-reduced-volume.mp3">
            <a:hlinkClick r:id="" action="ppaction://media"/>
          </p:cNvPr>
          <p:cNvPicPr>
            <a:picLocks noRot="1" noChangeAspect="1"/>
          </p:cNvPicPr>
          <p:nvPr>
            <a:audioFile r:link="rId1"/>
          </p:nvPr>
        </p:nvPicPr>
        <p:blipFill>
          <a:blip r:embed="rId4" cstate="print"/>
          <a:stretch>
            <a:fillRect/>
          </a:stretch>
        </p:blipFill>
        <p:spPr>
          <a:xfrm>
            <a:off x="9372600" y="5791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8000" numSld="3" showWhenStopped="0">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pic>
        <p:nvPicPr>
          <p:cNvPr id="5" name="Content Placeholder 4" descr="Benjamin-Sides-House-21.jpg"/>
          <p:cNvPicPr>
            <a:picLocks noGrp="1" noChangeAspect="1"/>
          </p:cNvPicPr>
          <p:nvPr>
            <p:ph idx="1"/>
          </p:nvPr>
        </p:nvPicPr>
        <p:blipFill>
          <a:blip r:embed="rId2" cstate="print"/>
          <a:stretch>
            <a:fillRect/>
          </a:stretch>
        </p:blipFill>
        <p:spPr>
          <a:xfrm>
            <a:off x="457200" y="1600200"/>
            <a:ext cx="3592241" cy="5032375"/>
          </a:xfrm>
        </p:spPr>
      </p:pic>
      <p:pic>
        <p:nvPicPr>
          <p:cNvPr id="8" name="Picture 7" descr="Benjamin-Sides-House-10-cupboard.jpg"/>
          <p:cNvPicPr>
            <a:picLocks noChangeAspect="1"/>
          </p:cNvPicPr>
          <p:nvPr/>
        </p:nvPicPr>
        <p:blipFill>
          <a:blip r:embed="rId3" cstate="print"/>
          <a:stretch>
            <a:fillRect/>
          </a:stretch>
        </p:blipFill>
        <p:spPr>
          <a:xfrm>
            <a:off x="4572000" y="1524001"/>
            <a:ext cx="3672824" cy="518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pic>
        <p:nvPicPr>
          <p:cNvPr id="7" name="Content Placeholder 6" descr="Benjamin-Sides-House-12.jpg"/>
          <p:cNvPicPr>
            <a:picLocks noGrp="1" noChangeAspect="1"/>
          </p:cNvPicPr>
          <p:nvPr>
            <p:ph idx="1"/>
          </p:nvPr>
        </p:nvPicPr>
        <p:blipFill>
          <a:blip r:embed="rId2" cstate="print"/>
          <a:stretch>
            <a:fillRect/>
          </a:stretch>
        </p:blipFill>
        <p:spPr>
          <a:xfrm>
            <a:off x="990600" y="1447800"/>
            <a:ext cx="7239000" cy="513760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njamin-Sides-House-23.jpg"/>
          <p:cNvPicPr>
            <a:picLocks noChangeAspect="1"/>
          </p:cNvPicPr>
          <p:nvPr/>
        </p:nvPicPr>
        <p:blipFill>
          <a:blip r:embed="rId2" cstate="print"/>
          <a:stretch>
            <a:fillRect/>
          </a:stretch>
        </p:blipFill>
        <p:spPr>
          <a:xfrm>
            <a:off x="5029200" y="1143000"/>
            <a:ext cx="4009813" cy="5638800"/>
          </a:xfrm>
          <a:prstGeom prst="rect">
            <a:avLst/>
          </a:prstGeom>
        </p:spPr>
      </p:pic>
      <p:sp>
        <p:nvSpPr>
          <p:cNvPr id="2" name="Title 1"/>
          <p:cNvSpPr>
            <a:spLocks noGrp="1"/>
          </p:cNvSpPr>
          <p:nvPr>
            <p:ph type="title"/>
          </p:nvPr>
        </p:nvSpPr>
        <p:spPr/>
        <p:txBody>
          <a:bodyPr/>
          <a:lstStyle/>
          <a:p>
            <a:r>
              <a:rPr lang="en-US" dirty="0" smtClean="0"/>
              <a:t>Helen’s family</a:t>
            </a:r>
            <a:endParaRPr lang="en-US" dirty="0"/>
          </a:p>
        </p:txBody>
      </p:sp>
      <p:pic>
        <p:nvPicPr>
          <p:cNvPr id="5" name="Content Placeholder 4" descr="Benjamin-Sides-House-22.jpg"/>
          <p:cNvPicPr>
            <a:picLocks noGrp="1" noChangeAspect="1"/>
          </p:cNvPicPr>
          <p:nvPr>
            <p:ph idx="1"/>
          </p:nvPr>
        </p:nvPicPr>
        <p:blipFill>
          <a:blip r:embed="rId3" cstate="print"/>
          <a:stretch>
            <a:fillRect/>
          </a:stretch>
        </p:blipFill>
        <p:spPr>
          <a:xfrm>
            <a:off x="152400" y="152400"/>
            <a:ext cx="5382780" cy="3778250"/>
          </a:xfrm>
        </p:spPr>
      </p:pic>
      <p:pic>
        <p:nvPicPr>
          <p:cNvPr id="8" name="Picture 7" descr="Benjamin-Sides-House-28.jpg"/>
          <p:cNvPicPr>
            <a:picLocks noChangeAspect="1"/>
          </p:cNvPicPr>
          <p:nvPr/>
        </p:nvPicPr>
        <p:blipFill>
          <a:blip r:embed="rId4" cstate="print"/>
          <a:stretch>
            <a:fillRect/>
          </a:stretch>
        </p:blipFill>
        <p:spPr>
          <a:xfrm>
            <a:off x="-122903" y="0"/>
            <a:ext cx="9623321"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0"/>
                                        <p:tgtEl>
                                          <p:spTgt spid="6"/>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sp>
        <p:nvSpPr>
          <p:cNvPr id="3" name="Content Placeholder 2"/>
          <p:cNvSpPr>
            <a:spLocks noGrp="1"/>
          </p:cNvSpPr>
          <p:nvPr>
            <p:ph idx="1"/>
          </p:nvPr>
        </p:nvSpPr>
        <p:spPr/>
        <p:txBody>
          <a:bodyPr/>
          <a:lstStyle/>
          <a:p>
            <a:r>
              <a:rPr lang="en-US" dirty="0" smtClean="0"/>
              <a:t>We know from U.S. Census records that in 1870, the Heyde’s lived in Hancock, Maryland, and  Helen was about 8 years old. </a:t>
            </a:r>
          </a:p>
          <a:p>
            <a:endParaRPr lang="en-US" dirty="0" smtClean="0"/>
          </a:p>
          <a:p>
            <a:r>
              <a:rPr lang="en-US" dirty="0" smtClean="0"/>
              <a:t>From the 1880 Census we learned that the Heyde’s moved to Washington D.C.  Helen, now 17, was living with her mother, and father, and also a younger brother, Eugene Whitehill Heyde age 9, and a younger sister, Nancy (Nannie) Morgan Heyde age 7.</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sp>
        <p:nvSpPr>
          <p:cNvPr id="3" name="Content Placeholder 2"/>
          <p:cNvSpPr>
            <a:spLocks noGrp="1"/>
          </p:cNvSpPr>
          <p:nvPr>
            <p:ph idx="1"/>
          </p:nvPr>
        </p:nvSpPr>
        <p:spPr/>
        <p:txBody>
          <a:bodyPr/>
          <a:lstStyle/>
          <a:p>
            <a:r>
              <a:rPr lang="en-US" dirty="0" smtClean="0"/>
              <a:t>What the Census does not tell us is that George and Olivia Heyde had two other sons after Helen was born.  </a:t>
            </a:r>
          </a:p>
          <a:p>
            <a:r>
              <a:rPr lang="en-US" dirty="0" smtClean="0"/>
              <a:t/>
            </a:r>
            <a:br>
              <a:rPr lang="en-US" dirty="0" smtClean="0"/>
            </a:br>
            <a:r>
              <a:rPr lang="en-US" dirty="0" smtClean="0"/>
              <a:t>Walter Clemson Heyde, 1865 to 1868</a:t>
            </a:r>
          </a:p>
          <a:p>
            <a:pPr>
              <a:buNone/>
            </a:pPr>
            <a:r>
              <a:rPr lang="en-US" dirty="0" smtClean="0"/>
              <a:t>  </a:t>
            </a:r>
            <a:br>
              <a:rPr lang="en-US" dirty="0" smtClean="0"/>
            </a:br>
            <a:r>
              <a:rPr lang="en-US" dirty="0" smtClean="0"/>
              <a:t> and</a:t>
            </a:r>
            <a:br>
              <a:rPr lang="en-US" dirty="0" smtClean="0"/>
            </a:br>
            <a:endParaRPr lang="en-US" dirty="0" smtClean="0"/>
          </a:p>
          <a:p>
            <a:r>
              <a:rPr lang="en-US" dirty="0" smtClean="0"/>
              <a:t>Howard Heyde, 1869 – 1869, only three-months old</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sp>
        <p:nvSpPr>
          <p:cNvPr id="3" name="Content Placeholder 2"/>
          <p:cNvSpPr>
            <a:spLocks noGrp="1"/>
          </p:cNvSpPr>
          <p:nvPr>
            <p:ph idx="1"/>
          </p:nvPr>
        </p:nvSpPr>
        <p:spPr>
          <a:xfrm>
            <a:off x="342901" y="1825625"/>
            <a:ext cx="4305300" cy="1069975"/>
          </a:xfrm>
        </p:spPr>
        <p:txBody>
          <a:bodyPr/>
          <a:lstStyle/>
          <a:p>
            <a:r>
              <a:rPr lang="en-US" dirty="0" smtClean="0">
                <a:solidFill>
                  <a:schemeClr val="bg1"/>
                </a:solidFill>
              </a:rPr>
              <a:t>Rebecca, Mary &amp; Elizabeth Heyd – Helen’s aunts</a:t>
            </a:r>
          </a:p>
          <a:p>
            <a:pPr>
              <a:buNone/>
            </a:pPr>
            <a:endParaRPr lang="en-US" dirty="0"/>
          </a:p>
        </p:txBody>
      </p:sp>
      <p:pic>
        <p:nvPicPr>
          <p:cNvPr id="4" name="Picture 3" descr="Rebecca-Mary-Elizabeth_Heyd_Helens-Aunts.jpg"/>
          <p:cNvPicPr>
            <a:picLocks noChangeAspect="1"/>
          </p:cNvPicPr>
          <p:nvPr/>
        </p:nvPicPr>
        <p:blipFill>
          <a:blip r:embed="rId2" cstate="print"/>
          <a:stretch>
            <a:fillRect/>
          </a:stretch>
        </p:blipFill>
        <p:spPr>
          <a:xfrm>
            <a:off x="4876800" y="95960"/>
            <a:ext cx="4419600" cy="6874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Helen’s family</a:t>
            </a:r>
            <a:endParaRPr lang="en-US" dirty="0"/>
          </a:p>
        </p:txBody>
      </p:sp>
      <p:sp>
        <p:nvSpPr>
          <p:cNvPr id="3" name="TextBox 2"/>
          <p:cNvSpPr txBox="1"/>
          <p:nvPr/>
        </p:nvSpPr>
        <p:spPr>
          <a:xfrm>
            <a:off x="304800" y="1676400"/>
            <a:ext cx="8839200" cy="830997"/>
          </a:xfrm>
          <a:prstGeom prst="rect">
            <a:avLst/>
          </a:prstGeom>
          <a:noFill/>
          <a:ln>
            <a:noFill/>
          </a:ln>
        </p:spPr>
        <p:txBody>
          <a:bodyPr wrap="square" rtlCol="0">
            <a:spAutoFit/>
          </a:bodyPr>
          <a:lstStyle/>
          <a:p>
            <a:r>
              <a:rPr lang="en-US" sz="2400" dirty="0" smtClean="0">
                <a:solidFill>
                  <a:schemeClr val="bg1"/>
                </a:solidFill>
              </a:rPr>
              <a:t>Jacob Heyd, Helen’s uncle</a:t>
            </a:r>
          </a:p>
          <a:p>
            <a:endParaRPr lang="en-US" sz="2400" dirty="0" smtClean="0">
              <a:solidFill>
                <a:schemeClr val="bg1"/>
              </a:solidFill>
            </a:endParaRPr>
          </a:p>
        </p:txBody>
      </p:sp>
      <p:pic>
        <p:nvPicPr>
          <p:cNvPr id="5" name="Picture 4" descr="Jacob-Heyd_Helens-Uncle.jpg"/>
          <p:cNvPicPr>
            <a:picLocks noChangeAspect="1"/>
          </p:cNvPicPr>
          <p:nvPr/>
        </p:nvPicPr>
        <p:blipFill>
          <a:blip r:embed="rId2" cstate="print"/>
          <a:stretch>
            <a:fillRect/>
          </a:stretch>
        </p:blipFill>
        <p:spPr>
          <a:xfrm>
            <a:off x="5029200" y="0"/>
            <a:ext cx="4267200" cy="6967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met JAMES</a:t>
            </a:r>
            <a:endParaRPr lang="en-US" dirty="0"/>
          </a:p>
        </p:txBody>
      </p:sp>
      <p:sp>
        <p:nvSpPr>
          <p:cNvPr id="3" name="Content Placeholder 2"/>
          <p:cNvSpPr>
            <a:spLocks noGrp="1"/>
          </p:cNvSpPr>
          <p:nvPr>
            <p:ph idx="1"/>
          </p:nvPr>
        </p:nvSpPr>
        <p:spPr>
          <a:xfrm>
            <a:off x="342900" y="1825625"/>
            <a:ext cx="7572375" cy="3355975"/>
          </a:xfrm>
        </p:spPr>
        <p:txBody>
          <a:bodyPr>
            <a:noAutofit/>
          </a:bodyPr>
          <a:lstStyle/>
          <a:p>
            <a:r>
              <a:rPr lang="en-US" sz="2800" dirty="0" smtClean="0"/>
              <a:t>In 1880, while living in Washington D.C., a young Helen Worman Heyde was introduced to a dashing young attorney, James Edward Padgett</a:t>
            </a:r>
          </a:p>
          <a:p>
            <a:pPr>
              <a:buNone/>
            </a:pPr>
            <a:endParaRPr lang="en-US" sz="2800" dirty="0" smtClean="0"/>
          </a:p>
          <a:p>
            <a:r>
              <a:rPr lang="en-US" sz="2800" dirty="0" smtClean="0"/>
              <a:t>After a brief courtship, the two married on December 15, 1880.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Marriage license</a:t>
            </a:r>
            <a:endParaRPr lang="en-US" dirty="0"/>
          </a:p>
        </p:txBody>
      </p:sp>
      <p:grpSp>
        <p:nvGrpSpPr>
          <p:cNvPr id="7" name="Group 6"/>
          <p:cNvGrpSpPr/>
          <p:nvPr/>
        </p:nvGrpSpPr>
        <p:grpSpPr>
          <a:xfrm>
            <a:off x="152400" y="152400"/>
            <a:ext cx="6470650" cy="9188450"/>
            <a:chOff x="304800" y="228600"/>
            <a:chExt cx="6470650" cy="9188450"/>
          </a:xfrm>
        </p:grpSpPr>
        <p:pic>
          <p:nvPicPr>
            <p:cNvPr id="1026" name="Picture 2" descr="C:\Users\DENNIS\Pictures\1_Padgett-Movie-Pictures\James-and-Helen's-Marriage-License-Issued-Evening-Start-December-17-1880.jpg"/>
            <p:cNvPicPr>
              <a:picLocks noChangeAspect="1" noChangeArrowheads="1"/>
            </p:cNvPicPr>
            <p:nvPr/>
          </p:nvPicPr>
          <p:blipFill>
            <a:blip r:embed="rId2" cstate="print"/>
            <a:srcRect/>
            <a:stretch>
              <a:fillRect/>
            </a:stretch>
          </p:blipFill>
          <p:spPr bwMode="auto">
            <a:xfrm>
              <a:off x="304800" y="228600"/>
              <a:ext cx="6470650" cy="9188450"/>
            </a:xfrm>
            <a:prstGeom prst="rect">
              <a:avLst/>
            </a:prstGeom>
            <a:noFill/>
          </p:spPr>
        </p:pic>
        <p:sp>
          <p:nvSpPr>
            <p:cNvPr id="5" name="Rectangle 4"/>
            <p:cNvSpPr/>
            <p:nvPr/>
          </p:nvSpPr>
          <p:spPr>
            <a:xfrm>
              <a:off x="4495800" y="6324600"/>
              <a:ext cx="2057400" cy="304800"/>
            </a:xfrm>
            <a:prstGeom prst="rect">
              <a:avLst/>
            </a:prstGeom>
            <a:solidFill>
              <a:srgbClr val="FFFF00">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p:cNvSpPr/>
            <p:nvPr/>
          </p:nvSpPr>
          <p:spPr>
            <a:xfrm>
              <a:off x="685800" y="6553200"/>
              <a:ext cx="2514600" cy="304800"/>
            </a:xfrm>
            <a:prstGeom prst="rect">
              <a:avLst/>
            </a:prstGeom>
            <a:solidFill>
              <a:srgbClr val="FFFF00">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pic>
        <p:nvPicPr>
          <p:cNvPr id="4" name="Content Placeholder 3" descr="Marriage-License_Padgett.jpg"/>
          <p:cNvPicPr>
            <a:picLocks noGrp="1" noChangeAspect="1"/>
          </p:cNvPicPr>
          <p:nvPr>
            <p:ph idx="1"/>
          </p:nvPr>
        </p:nvPicPr>
        <p:blipFill>
          <a:blip r:embed="rId3" cstate="print"/>
          <a:stretch>
            <a:fillRect/>
          </a:stretch>
        </p:blipFill>
        <p:spPr>
          <a:xfrm rot="21338140">
            <a:off x="1263461" y="-660989"/>
            <a:ext cx="7096313" cy="1144703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Then came </a:t>
            </a:r>
            <a:br>
              <a:rPr lang="en-US" dirty="0" smtClean="0"/>
            </a:br>
            <a:r>
              <a:rPr lang="en-US" dirty="0" smtClean="0"/>
              <a:t>the Padgett children . . .</a:t>
            </a:r>
            <a:endParaRPr lang="en-US" dirty="0"/>
          </a:p>
        </p:txBody>
      </p:sp>
      <p:sp>
        <p:nvSpPr>
          <p:cNvPr id="3" name="Content Placeholder 2"/>
          <p:cNvSpPr>
            <a:spLocks noGrp="1"/>
          </p:cNvSpPr>
          <p:nvPr>
            <p:ph idx="1"/>
          </p:nvPr>
        </p:nvSpPr>
        <p:spPr>
          <a:xfrm>
            <a:off x="342900" y="2133600"/>
            <a:ext cx="7572375" cy="3470030"/>
          </a:xfrm>
        </p:spPr>
        <p:txBody>
          <a:bodyPr>
            <a:normAutofit/>
          </a:bodyPr>
          <a:lstStyle/>
          <a:p>
            <a:r>
              <a:rPr lang="en-US" sz="3600" dirty="0" smtClean="0"/>
              <a:t>Edward Riddle Padgett</a:t>
            </a:r>
          </a:p>
          <a:p>
            <a:endParaRPr lang="en-US" sz="3600" dirty="0" smtClean="0"/>
          </a:p>
          <a:p>
            <a:r>
              <a:rPr lang="en-US" sz="3600" dirty="0" smtClean="0"/>
              <a:t>Harry Heyde Padgett</a:t>
            </a:r>
          </a:p>
          <a:p>
            <a:endParaRPr lang="en-US" sz="3600" dirty="0" smtClean="0"/>
          </a:p>
          <a:p>
            <a:r>
              <a:rPr lang="en-US" sz="3600" dirty="0" smtClean="0"/>
              <a:t>Helenita Padgett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America in the 1850s</a:t>
            </a:r>
            <a:endParaRPr lang="en-US" dirty="0">
              <a:latin typeface="+mn-lt"/>
            </a:endParaRPr>
          </a:p>
        </p:txBody>
      </p:sp>
      <p:sp>
        <p:nvSpPr>
          <p:cNvPr id="3" name="Content Placeholder 2"/>
          <p:cNvSpPr>
            <a:spLocks noGrp="1"/>
          </p:cNvSpPr>
          <p:nvPr>
            <p:ph idx="1"/>
          </p:nvPr>
        </p:nvSpPr>
        <p:spPr/>
        <p:txBody>
          <a:bodyPr/>
          <a:lstStyle/>
          <a:p>
            <a:r>
              <a:rPr lang="en-US" dirty="0" smtClean="0"/>
              <a:t>Slavery was the issue facing the nation</a:t>
            </a:r>
          </a:p>
          <a:p>
            <a:r>
              <a:rPr lang="en-US" dirty="0" smtClean="0"/>
              <a:t>Post Mexican-American war</a:t>
            </a:r>
          </a:p>
          <a:p>
            <a:r>
              <a:rPr lang="en-US" dirty="0" smtClean="0"/>
              <a:t>Great Compromise of 1850</a:t>
            </a:r>
          </a:p>
          <a:p>
            <a:pPr lvl="1"/>
            <a:r>
              <a:rPr lang="en-US" dirty="0" smtClean="0"/>
              <a:t>Five Legislative Acts were part of the compromise</a:t>
            </a:r>
          </a:p>
          <a:p>
            <a:pPr lvl="2"/>
            <a:r>
              <a:rPr lang="en-US" dirty="0" smtClean="0"/>
              <a:t>Texas gave up its claim to New Mexico territory</a:t>
            </a:r>
          </a:p>
          <a:p>
            <a:pPr lvl="2"/>
            <a:r>
              <a:rPr lang="en-US" dirty="0" smtClean="0"/>
              <a:t>California was added as a Free State, becomes 31</a:t>
            </a:r>
            <a:r>
              <a:rPr lang="en-US" baseline="30000" dirty="0" smtClean="0"/>
              <a:t>st</a:t>
            </a:r>
            <a:r>
              <a:rPr lang="en-US" dirty="0" smtClean="0"/>
              <a:t> State</a:t>
            </a:r>
          </a:p>
          <a:p>
            <a:pPr lvl="2"/>
            <a:r>
              <a:rPr lang="en-US" dirty="0" smtClean="0"/>
              <a:t>New Mexico &amp; Utah could choose slavery </a:t>
            </a:r>
            <a:r>
              <a:rPr lang="en-US" sz="1200" dirty="0" smtClean="0"/>
              <a:t>(popular sovereignty)</a:t>
            </a:r>
          </a:p>
          <a:p>
            <a:pPr lvl="2"/>
            <a:r>
              <a:rPr lang="en-US" dirty="0" smtClean="0"/>
              <a:t>Passage of Fugitive Slave Act</a:t>
            </a:r>
          </a:p>
          <a:p>
            <a:pPr lvl="2"/>
            <a:r>
              <a:rPr lang="en-US" dirty="0" smtClean="0"/>
              <a:t>Slave trade banned in Washington D.C.</a:t>
            </a:r>
          </a:p>
          <a:p>
            <a:pPr lvl="2"/>
            <a:endParaRPr lang="en-US" dirty="0" smtClean="0"/>
          </a:p>
          <a:p>
            <a:pPr lvl="2"/>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000"/>
                                        <p:tgtEl>
                                          <p:spTgt spid="3">
                                            <p:txEl>
                                              <p:pRg st="7" end="7"/>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Padgetts in the news	</a:t>
            </a:r>
            <a:endParaRPr lang="en-US" dirty="0"/>
          </a:p>
        </p:txBody>
      </p:sp>
      <p:sp>
        <p:nvSpPr>
          <p:cNvPr id="3" name="Content Placeholder 2"/>
          <p:cNvSpPr>
            <a:spLocks noGrp="1"/>
          </p:cNvSpPr>
          <p:nvPr>
            <p:ph idx="1"/>
          </p:nvPr>
        </p:nvSpPr>
        <p:spPr>
          <a:xfrm>
            <a:off x="228601" y="3124200"/>
            <a:ext cx="5105400" cy="609600"/>
          </a:xfrm>
        </p:spPr>
        <p:txBody>
          <a:bodyPr>
            <a:normAutofit/>
          </a:bodyPr>
          <a:lstStyle/>
          <a:p>
            <a:r>
              <a:rPr lang="en-US" dirty="0" smtClean="0"/>
              <a:t>The Evening Star, Sept. 2, 1893</a:t>
            </a:r>
          </a:p>
          <a:p>
            <a:endParaRPr lang="en-US" sz="3600" dirty="0" smtClean="0"/>
          </a:p>
        </p:txBody>
      </p:sp>
      <p:pic>
        <p:nvPicPr>
          <p:cNvPr id="2050" name="Picture 2" descr="C:\Users\DENNIS\Pictures\1_Padgett-Movie-Pictures\Helen\Helen-contracts-malarial-fever-Sept-02-1893.jpg"/>
          <p:cNvPicPr>
            <a:picLocks noChangeAspect="1" noChangeArrowheads="1"/>
          </p:cNvPicPr>
          <p:nvPr/>
        </p:nvPicPr>
        <p:blipFill>
          <a:blip r:embed="rId2" cstate="print"/>
          <a:srcRect l="12669" t="68750" r="3713"/>
          <a:stretch>
            <a:fillRect/>
          </a:stretch>
        </p:blipFill>
        <p:spPr bwMode="auto">
          <a:xfrm>
            <a:off x="228600" y="1524000"/>
            <a:ext cx="7543800" cy="1524000"/>
          </a:xfrm>
          <a:prstGeom prst="rect">
            <a:avLst/>
          </a:prstGeom>
          <a:noFill/>
        </p:spPr>
      </p:pic>
      <p:pic>
        <p:nvPicPr>
          <p:cNvPr id="2051" name="Picture 3" descr="C:\Users\DENNIS\Pictures\1_Padgett-Movie-Pictures\James-E-Padgett-recovered-from-the-Grip.jpg"/>
          <p:cNvPicPr>
            <a:picLocks noChangeAspect="1" noChangeArrowheads="1"/>
          </p:cNvPicPr>
          <p:nvPr/>
        </p:nvPicPr>
        <p:blipFill>
          <a:blip r:embed="rId3" cstate="print"/>
          <a:srcRect l="10336" t="55712" r="3096"/>
          <a:stretch>
            <a:fillRect/>
          </a:stretch>
        </p:blipFill>
        <p:spPr bwMode="auto">
          <a:xfrm>
            <a:off x="3429000" y="4495800"/>
            <a:ext cx="5105400" cy="1150937"/>
          </a:xfrm>
          <a:prstGeom prst="rect">
            <a:avLst/>
          </a:prstGeom>
          <a:noFill/>
        </p:spPr>
      </p:pic>
      <p:sp>
        <p:nvSpPr>
          <p:cNvPr id="6" name="Content Placeholder 2"/>
          <p:cNvSpPr txBox="1">
            <a:spLocks/>
          </p:cNvSpPr>
          <p:nvPr/>
        </p:nvSpPr>
        <p:spPr>
          <a:xfrm>
            <a:off x="3581400" y="4038600"/>
            <a:ext cx="5105400" cy="6096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The Evening Star, Jan. 22, 1890</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bg2"/>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Padgetts in the news	</a:t>
            </a:r>
            <a:endParaRPr lang="en-US" dirty="0"/>
          </a:p>
        </p:txBody>
      </p:sp>
      <p:sp>
        <p:nvSpPr>
          <p:cNvPr id="3" name="Content Placeholder 2"/>
          <p:cNvSpPr>
            <a:spLocks noGrp="1"/>
          </p:cNvSpPr>
          <p:nvPr>
            <p:ph idx="1"/>
          </p:nvPr>
        </p:nvSpPr>
        <p:spPr>
          <a:xfrm>
            <a:off x="838200" y="4038600"/>
            <a:ext cx="6172199" cy="609600"/>
          </a:xfrm>
        </p:spPr>
        <p:txBody>
          <a:bodyPr>
            <a:normAutofit/>
          </a:bodyPr>
          <a:lstStyle/>
          <a:p>
            <a:r>
              <a:rPr lang="en-US" dirty="0" smtClean="0"/>
              <a:t>The Washington Post, Nov. 19, 1905</a:t>
            </a:r>
          </a:p>
          <a:p>
            <a:endParaRPr lang="en-US" sz="3600" dirty="0" smtClean="0"/>
          </a:p>
        </p:txBody>
      </p:sp>
      <p:grpSp>
        <p:nvGrpSpPr>
          <p:cNvPr id="10" name="Group 9"/>
          <p:cNvGrpSpPr/>
          <p:nvPr/>
        </p:nvGrpSpPr>
        <p:grpSpPr>
          <a:xfrm>
            <a:off x="1676400" y="1905000"/>
            <a:ext cx="4419601" cy="1981200"/>
            <a:chOff x="1676400" y="1905000"/>
            <a:chExt cx="4419601" cy="1981200"/>
          </a:xfrm>
        </p:grpSpPr>
        <p:pic>
          <p:nvPicPr>
            <p:cNvPr id="3075" name="Picture 3" descr="C:\Users\DENNIS\Pictures\1_Padgett-Movie-Pictures\Helen-Padgett-elected-President-Nordoff-Guild-Washington-Post-Nov-19-1905-img2.png"/>
            <p:cNvPicPr>
              <a:picLocks noChangeAspect="1" noChangeArrowheads="1"/>
            </p:cNvPicPr>
            <p:nvPr/>
          </p:nvPicPr>
          <p:blipFill>
            <a:blip r:embed="rId2" cstate="print"/>
            <a:srcRect r="49161"/>
            <a:stretch>
              <a:fillRect/>
            </a:stretch>
          </p:blipFill>
          <p:spPr bwMode="auto">
            <a:xfrm>
              <a:off x="1676400" y="1905000"/>
              <a:ext cx="4419601" cy="1981200"/>
            </a:xfrm>
            <a:prstGeom prst="rect">
              <a:avLst/>
            </a:prstGeom>
            <a:noFill/>
          </p:spPr>
        </p:pic>
        <p:sp>
          <p:nvSpPr>
            <p:cNvPr id="9" name="Rectangle 8"/>
            <p:cNvSpPr/>
            <p:nvPr/>
          </p:nvSpPr>
          <p:spPr>
            <a:xfrm>
              <a:off x="1752600" y="2895600"/>
              <a:ext cx="4267200" cy="457200"/>
            </a:xfrm>
            <a:prstGeom prst="rect">
              <a:avLst/>
            </a:prstGeom>
            <a:solidFill>
              <a:srgbClr val="FFFF00">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2" name="Content Placeholder 2"/>
          <p:cNvSpPr txBox="1">
            <a:spLocks/>
          </p:cNvSpPr>
          <p:nvPr/>
        </p:nvSpPr>
        <p:spPr>
          <a:xfrm>
            <a:off x="2743200" y="6096000"/>
            <a:ext cx="6172199" cy="60960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The Sunday</a:t>
            </a:r>
            <a:r>
              <a:rPr kumimoji="0" lang="en-US" sz="2400" b="0" i="0" u="none" strike="noStrike" kern="1200" cap="none" spc="0" normalizeH="0" noProof="0" dirty="0" smtClean="0">
                <a:ln>
                  <a:noFill/>
                </a:ln>
                <a:solidFill>
                  <a:schemeClr val="bg2"/>
                </a:solidFill>
                <a:effectLst/>
                <a:uLnTx/>
                <a:uFillTx/>
                <a:latin typeface="+mn-lt"/>
                <a:ea typeface="+mn-ea"/>
                <a:cs typeface="+mn-cs"/>
              </a:rPr>
              <a:t> Herald</a:t>
            </a:r>
            <a:r>
              <a:rPr kumimoji="0" lang="en-US" sz="2400" b="0" i="0" u="none" strike="noStrike" kern="1200" cap="none" spc="0" normalizeH="0" baseline="0" noProof="0" dirty="0" smtClean="0">
                <a:ln>
                  <a:noFill/>
                </a:ln>
                <a:solidFill>
                  <a:schemeClr val="bg2"/>
                </a:solidFill>
                <a:effectLst/>
                <a:uLnTx/>
                <a:uFillTx/>
                <a:latin typeface="+mn-lt"/>
                <a:ea typeface="+mn-ea"/>
                <a:cs typeface="+mn-cs"/>
              </a:rPr>
              <a:t>, July 19, 1891</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bg2"/>
              </a:solidFill>
              <a:effectLst/>
              <a:uLnTx/>
              <a:uFillTx/>
              <a:latin typeface="+mn-lt"/>
              <a:ea typeface="+mn-ea"/>
              <a:cs typeface="+mn-cs"/>
            </a:endParaRPr>
          </a:p>
        </p:txBody>
      </p:sp>
      <p:grpSp>
        <p:nvGrpSpPr>
          <p:cNvPr id="14" name="Group 13"/>
          <p:cNvGrpSpPr/>
          <p:nvPr/>
        </p:nvGrpSpPr>
        <p:grpSpPr>
          <a:xfrm>
            <a:off x="1981200" y="3124200"/>
            <a:ext cx="6457444" cy="2895600"/>
            <a:chOff x="1981200" y="3124200"/>
            <a:chExt cx="6457444" cy="2895600"/>
          </a:xfrm>
        </p:grpSpPr>
        <p:pic>
          <p:nvPicPr>
            <p:cNvPr id="3076" name="Picture 4" descr="C:\Users\DENNIS\Pictures\1_Padgett-Movie-Pictures\Helen-Padgett-and-sons-are-at-Ocean-Grove-this-summer-July-19-1891.png"/>
            <p:cNvPicPr>
              <a:picLocks noChangeAspect="1" noChangeArrowheads="1"/>
            </p:cNvPicPr>
            <p:nvPr/>
          </p:nvPicPr>
          <p:blipFill>
            <a:blip r:embed="rId3" cstate="print"/>
            <a:srcRect t="36871" r="52587"/>
            <a:stretch>
              <a:fillRect/>
            </a:stretch>
          </p:blipFill>
          <p:spPr bwMode="auto">
            <a:xfrm>
              <a:off x="1981200" y="3124200"/>
              <a:ext cx="6457444" cy="2895600"/>
            </a:xfrm>
            <a:prstGeom prst="rect">
              <a:avLst/>
            </a:prstGeom>
            <a:noFill/>
          </p:spPr>
        </p:pic>
        <p:sp>
          <p:nvSpPr>
            <p:cNvPr id="13" name="Rectangle 12"/>
            <p:cNvSpPr/>
            <p:nvPr/>
          </p:nvSpPr>
          <p:spPr>
            <a:xfrm>
              <a:off x="3048000" y="4038600"/>
              <a:ext cx="5181600" cy="1295400"/>
            </a:xfrm>
            <a:prstGeom prst="rect">
              <a:avLst/>
            </a:prstGeom>
            <a:solidFill>
              <a:srgbClr val="FFFF00">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grpSp>
        <p:nvGrpSpPr>
          <p:cNvPr id="16" name="Group 15"/>
          <p:cNvGrpSpPr/>
          <p:nvPr/>
        </p:nvGrpSpPr>
        <p:grpSpPr>
          <a:xfrm>
            <a:off x="304800" y="1905000"/>
            <a:ext cx="8839200" cy="3810000"/>
            <a:chOff x="304800" y="1905000"/>
            <a:chExt cx="8839200" cy="3810000"/>
          </a:xfrm>
        </p:grpSpPr>
        <p:pic>
          <p:nvPicPr>
            <p:cNvPr id="4098" name="Picture 2" descr="C:\Users\DENNIS\Pictures\1_Padgett-Movie-Pictures\Helen\Mrs-Padgett-will-not-be-at-home-tomorrow-gives-street-address_March-10-1904.jpg"/>
            <p:cNvPicPr>
              <a:picLocks noChangeAspect="1" noChangeArrowheads="1"/>
            </p:cNvPicPr>
            <p:nvPr/>
          </p:nvPicPr>
          <p:blipFill>
            <a:blip r:embed="rId4" cstate="print"/>
            <a:srcRect l="5617" t="43355" r="12933"/>
            <a:stretch>
              <a:fillRect/>
            </a:stretch>
          </p:blipFill>
          <p:spPr bwMode="auto">
            <a:xfrm>
              <a:off x="304800" y="1905000"/>
              <a:ext cx="8839200" cy="2308225"/>
            </a:xfrm>
            <a:prstGeom prst="rect">
              <a:avLst/>
            </a:prstGeom>
            <a:noFill/>
          </p:spPr>
        </p:pic>
        <p:sp>
          <p:nvSpPr>
            <p:cNvPr id="15" name="Content Placeholder 2"/>
            <p:cNvSpPr txBox="1">
              <a:spLocks/>
            </p:cNvSpPr>
            <p:nvPr/>
          </p:nvSpPr>
          <p:spPr>
            <a:xfrm>
              <a:off x="304800" y="4191000"/>
              <a:ext cx="8839200" cy="1524000"/>
            </a:xfrm>
            <a:prstGeom prst="rect">
              <a:avLst/>
            </a:prstGeom>
            <a:solidFill>
              <a:schemeClr val="bg1"/>
            </a:solidFill>
          </p:spPr>
          <p:txBody>
            <a:bodyPr vert="horz" lIns="91440" tIns="45720" rIns="91440" bIns="45720" rtlCol="0">
              <a:normAutofit/>
            </a:bodyPr>
            <a:lstStyle/>
            <a:p>
              <a:pPr marL="228600" marR="0" lvl="0" indent="-228600" algn="ctr"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r>
                <a:rPr kumimoji="0" lang="en-US" sz="2400" b="0" i="0" u="none" strike="noStrike" kern="1200" cap="none" spc="0" normalizeH="0" baseline="0" noProof="0" dirty="0" smtClean="0">
                  <a:ln>
                    <a:noFill/>
                  </a:ln>
                  <a:effectLst/>
                  <a:uLnTx/>
                  <a:uFillTx/>
                  <a:latin typeface="+mn-lt"/>
                  <a:ea typeface="+mn-ea"/>
                  <a:cs typeface="+mn-cs"/>
                </a:rPr>
                <a:t>The Evening</a:t>
              </a:r>
              <a:r>
                <a:rPr kumimoji="0" lang="en-US" sz="2400" b="0" i="0" u="none" strike="noStrike" kern="1200" cap="none" spc="0" normalizeH="0" noProof="0" dirty="0" smtClean="0">
                  <a:ln>
                    <a:noFill/>
                  </a:ln>
                  <a:effectLst/>
                  <a:uLnTx/>
                  <a:uFillTx/>
                  <a:latin typeface="+mn-lt"/>
                  <a:ea typeface="+mn-ea"/>
                  <a:cs typeface="+mn-cs"/>
                </a:rPr>
                <a:t> Star</a:t>
              </a:r>
              <a:r>
                <a:rPr kumimoji="0" lang="en-US" sz="2400" b="0" i="0" u="none" strike="noStrike" kern="1200" cap="none" spc="0" normalizeH="0" baseline="0" noProof="0" dirty="0" smtClean="0">
                  <a:ln>
                    <a:noFill/>
                  </a:ln>
                  <a:effectLst/>
                  <a:uLnTx/>
                  <a:uFillTx/>
                  <a:latin typeface="+mn-lt"/>
                  <a:ea typeface="+mn-ea"/>
                  <a:cs typeface="+mn-cs"/>
                </a:rPr>
                <a:t>, March 10, 1904</a:t>
              </a:r>
              <a:endParaRPr kumimoji="0" lang="en-US" sz="3600" b="0" i="0" u="none" strike="noStrike" kern="1200" cap="none" spc="0" normalizeH="0" baseline="0" noProof="0" dirty="0" smtClean="0">
                <a:ln>
                  <a:noFill/>
                </a:ln>
                <a:effectLst/>
                <a:uLnTx/>
                <a:uFillTx/>
                <a:latin typeface="+mn-lt"/>
                <a:ea typeface="+mn-ea"/>
                <a:cs typeface="+mn-cs"/>
              </a:endParaRPr>
            </a:p>
          </p:txBody>
        </p:sp>
      </p:grpSp>
      <p:sp>
        <p:nvSpPr>
          <p:cNvPr id="17" name="Rectangle 16"/>
          <p:cNvSpPr/>
          <p:nvPr/>
        </p:nvSpPr>
        <p:spPr>
          <a:xfrm>
            <a:off x="1600200" y="3276600"/>
            <a:ext cx="5791200" cy="304800"/>
          </a:xfrm>
          <a:prstGeom prst="rect">
            <a:avLst/>
          </a:prstGeom>
          <a:solidFill>
            <a:srgbClr val="FF0000">
              <a:alpha val="36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20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sp>
        <p:nvSpPr>
          <p:cNvPr id="3" name="Content Placeholder 2"/>
          <p:cNvSpPr>
            <a:spLocks noGrp="1"/>
          </p:cNvSpPr>
          <p:nvPr>
            <p:ph idx="1"/>
          </p:nvPr>
        </p:nvSpPr>
        <p:spPr/>
        <p:txBody>
          <a:bodyPr/>
          <a:lstStyle/>
          <a:p>
            <a:r>
              <a:rPr lang="en-US" dirty="0" smtClean="0"/>
              <a:t>Edward was born on February 17, 1882</a:t>
            </a:r>
          </a:p>
          <a:p>
            <a:r>
              <a:rPr lang="en-US" dirty="0" smtClean="0"/>
              <a:t>He attended Emerson Institute, graduating in 1901.</a:t>
            </a:r>
          </a:p>
          <a:p>
            <a:r>
              <a:rPr lang="en-US" dirty="0" smtClean="0"/>
              <a:t>St. John’s College, Annapolis, MD (1901-1904)</a:t>
            </a:r>
          </a:p>
          <a:p>
            <a:r>
              <a:rPr lang="en-US" dirty="0" smtClean="0"/>
              <a:t>Graduated with Bachelor of Arts degree; ranked 4</a:t>
            </a:r>
            <a:r>
              <a:rPr lang="en-US" baseline="30000" dirty="0" smtClean="0"/>
              <a:t>th</a:t>
            </a:r>
            <a:r>
              <a:rPr lang="en-US" dirty="0" smtClean="0"/>
              <a:t> in his Class of 19.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pic>
        <p:nvPicPr>
          <p:cNvPr id="5" name="Content Placeholder 4" descr="Edward-graduates-from-St-Johns-4th-in-Class.jpg"/>
          <p:cNvPicPr>
            <a:picLocks noGrp="1" noChangeAspect="1"/>
          </p:cNvPicPr>
          <p:nvPr>
            <p:ph idx="1"/>
          </p:nvPr>
        </p:nvPicPr>
        <p:blipFill>
          <a:blip r:embed="rId2" cstate="print"/>
          <a:stretch>
            <a:fillRect/>
          </a:stretch>
        </p:blipFill>
        <p:spPr>
          <a:xfrm>
            <a:off x="3276600" y="1219200"/>
            <a:ext cx="5440948" cy="5638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pic>
        <p:nvPicPr>
          <p:cNvPr id="8" name="Content Placeholder 7" descr="Edward-Riddle-Padgett_smaller.jpg"/>
          <p:cNvPicPr>
            <a:picLocks noGrp="1" noChangeAspect="1"/>
          </p:cNvPicPr>
          <p:nvPr>
            <p:ph idx="1"/>
          </p:nvPr>
        </p:nvPicPr>
        <p:blipFill>
          <a:blip r:embed="rId2" cstate="print"/>
          <a:stretch>
            <a:fillRect/>
          </a:stretch>
        </p:blipFill>
        <p:spPr>
          <a:xfrm>
            <a:off x="4343400" y="1219200"/>
            <a:ext cx="3886200" cy="541630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pic>
        <p:nvPicPr>
          <p:cNvPr id="7" name="Content Placeholder 6" descr="Edward-Riddle-Padgett_MD-Annapolis_St-Johns-College_1904_048.jpg"/>
          <p:cNvPicPr>
            <a:picLocks noGrp="1" noChangeAspect="1"/>
          </p:cNvPicPr>
          <p:nvPr>
            <p:ph idx="1"/>
          </p:nvPr>
        </p:nvPicPr>
        <p:blipFill>
          <a:blip r:embed="rId2" cstate="print"/>
          <a:stretch>
            <a:fillRect/>
          </a:stretch>
        </p:blipFill>
        <p:spPr>
          <a:xfrm>
            <a:off x="342900" y="1779109"/>
            <a:ext cx="8572500" cy="346682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pic>
        <p:nvPicPr>
          <p:cNvPr id="6" name="Content Placeholder 5" descr="St-Johns-1904-Phi-Sigma-Kappa_with-Edward-Padgett-with-title.jpg"/>
          <p:cNvPicPr>
            <a:picLocks noGrp="1" noChangeAspect="1"/>
          </p:cNvPicPr>
          <p:nvPr>
            <p:ph idx="1"/>
          </p:nvPr>
        </p:nvPicPr>
        <p:blipFill>
          <a:blip r:embed="rId2" cstate="print"/>
          <a:stretch>
            <a:fillRect/>
          </a:stretch>
        </p:blipFill>
        <p:spPr>
          <a:xfrm>
            <a:off x="457200" y="1214646"/>
            <a:ext cx="8064531" cy="5490954"/>
          </a:xfrm>
        </p:spPr>
      </p:pic>
      <p:cxnSp>
        <p:nvCxnSpPr>
          <p:cNvPr id="9" name="Straight Arrow Connector 8"/>
          <p:cNvCxnSpPr/>
          <p:nvPr/>
        </p:nvCxnSpPr>
        <p:spPr>
          <a:xfrm>
            <a:off x="1600200" y="1447800"/>
            <a:ext cx="1219200" cy="5334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1447800" y="6477000"/>
            <a:ext cx="2057400" cy="1524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1" presetID="2" presetClass="exit" presetSubtype="4" fill="hold" grpId="0" nodeType="with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ppt_x"/>
                                          </p:val>
                                        </p:tav>
                                      </p:tavLst>
                                    </p:anim>
                                    <p:anim calcmode="lin" valueType="num">
                                      <p:cBhvr additive="base">
                                        <p:cTn id="23" dur="500"/>
                                        <p:tgtEl>
                                          <p:spTgt spid="5"/>
                                        </p:tgtEl>
                                        <p:attrNameLst>
                                          <p:attrName>ppt_y</p:attrName>
                                        </p:attrNameLst>
                                      </p:cBhvr>
                                      <p:tavLst>
                                        <p:tav tm="0">
                                          <p:val>
                                            <p:strVal val="ppt_y"/>
                                          </p:val>
                                        </p:tav>
                                        <p:tav tm="100000">
                                          <p:val>
                                            <p:strVal val="1+ppt_h/2"/>
                                          </p:val>
                                        </p:tav>
                                      </p:tavLst>
                                    </p:anim>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D-Annapolis_St-Johns_1903_102_Edward-Riddle-Padgett.jpg"/>
          <p:cNvPicPr>
            <a:picLocks noGrp="1" noChangeAspect="1"/>
          </p:cNvPicPr>
          <p:nvPr>
            <p:ph idx="1"/>
          </p:nvPr>
        </p:nvPicPr>
        <p:blipFill>
          <a:blip r:embed="rId2" cstate="print"/>
          <a:stretch>
            <a:fillRect/>
          </a:stretch>
        </p:blipFill>
        <p:spPr>
          <a:xfrm>
            <a:off x="762000" y="1204761"/>
            <a:ext cx="7696200" cy="5653239"/>
          </a:xfrm>
        </p:spPr>
      </p:pic>
      <p:sp>
        <p:nvSpPr>
          <p:cNvPr id="2" name="Title 1"/>
          <p:cNvSpPr>
            <a:spLocks noGrp="1"/>
          </p:cNvSpPr>
          <p:nvPr>
            <p:ph type="title"/>
          </p:nvPr>
        </p:nvSpPr>
        <p:spPr/>
        <p:txBody>
          <a:bodyPr/>
          <a:lstStyle/>
          <a:p>
            <a:r>
              <a:rPr lang="en-US" dirty="0" smtClean="0"/>
              <a:t>Edward riddle Padgett</a:t>
            </a:r>
            <a:endParaRPr lang="en-US" dirty="0"/>
          </a:p>
        </p:txBody>
      </p:sp>
      <p:cxnSp>
        <p:nvCxnSpPr>
          <p:cNvPr id="9" name="Straight Arrow Connector 8"/>
          <p:cNvCxnSpPr/>
          <p:nvPr/>
        </p:nvCxnSpPr>
        <p:spPr>
          <a:xfrm flipH="1" flipV="1">
            <a:off x="3810000" y="3962400"/>
            <a:ext cx="1676400" cy="17526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Johns-1904-Philokalian-Society_with-Edward-Padgett-front-right-with-title.jpg"/>
          <p:cNvPicPr>
            <a:picLocks noGrp="1" noChangeAspect="1"/>
          </p:cNvPicPr>
          <p:nvPr>
            <p:ph idx="1"/>
          </p:nvPr>
        </p:nvPicPr>
        <p:blipFill>
          <a:blip r:embed="rId3" cstate="print"/>
          <a:stretch>
            <a:fillRect/>
          </a:stretch>
        </p:blipFill>
        <p:spPr>
          <a:xfrm>
            <a:off x="235002" y="417108"/>
            <a:ext cx="8908998" cy="6440892"/>
          </a:xfrm>
        </p:spPr>
      </p:pic>
      <p:sp>
        <p:nvSpPr>
          <p:cNvPr id="2" name="Title 1"/>
          <p:cNvSpPr>
            <a:spLocks noGrp="1"/>
          </p:cNvSpPr>
          <p:nvPr>
            <p:ph type="title"/>
          </p:nvPr>
        </p:nvSpPr>
        <p:spPr/>
        <p:txBody>
          <a:bodyPr/>
          <a:lstStyle/>
          <a:p>
            <a:r>
              <a:rPr lang="en-US" dirty="0" smtClean="0"/>
              <a:t>Edward riddle Padgett</a:t>
            </a:r>
            <a:endParaRPr lang="en-US" dirty="0"/>
          </a:p>
        </p:txBody>
      </p:sp>
      <p:cxnSp>
        <p:nvCxnSpPr>
          <p:cNvPr id="9" name="Straight Arrow Connector 8"/>
          <p:cNvCxnSpPr/>
          <p:nvPr/>
        </p:nvCxnSpPr>
        <p:spPr>
          <a:xfrm flipH="1" flipV="1">
            <a:off x="7315200" y="3657600"/>
            <a:ext cx="1371600" cy="17526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7" name="Picture 6" descr="St-Johns-1904-Philokalian-Society_with-Edward-Padgett-solo.jpg"/>
          <p:cNvPicPr>
            <a:picLocks noChangeAspect="1"/>
          </p:cNvPicPr>
          <p:nvPr/>
        </p:nvPicPr>
        <p:blipFill>
          <a:blip r:embed="rId4" cstate="print"/>
          <a:stretch>
            <a:fillRect/>
          </a:stretch>
        </p:blipFill>
        <p:spPr>
          <a:xfrm>
            <a:off x="5181600" y="381000"/>
            <a:ext cx="363021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fltVal val="0"/>
                                          </p:val>
                                        </p:tav>
                                        <p:tav tm="100000">
                                          <p:val>
                                            <p:strVal val="#ppt_w"/>
                                          </p:val>
                                        </p:tav>
                                      </p:tavLst>
                                    </p:anim>
                                    <p:anim calcmode="lin" valueType="num">
                                      <p:cBhvr>
                                        <p:cTn id="18"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pic>
        <p:nvPicPr>
          <p:cNvPr id="6" name="Content Placeholder 5" descr="St-Johns_1903_description-of-Edward-R-Padgett.png"/>
          <p:cNvPicPr>
            <a:picLocks noGrp="1" noChangeAspect="1"/>
          </p:cNvPicPr>
          <p:nvPr>
            <p:ph idx="1"/>
          </p:nvPr>
        </p:nvPicPr>
        <p:blipFill>
          <a:blip r:embed="rId2" cstate="print"/>
          <a:stretch>
            <a:fillRect/>
          </a:stretch>
        </p:blipFill>
        <p:spPr>
          <a:xfrm>
            <a:off x="128514" y="1652862"/>
            <a:ext cx="8778865" cy="36049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America in the 1850s</a:t>
            </a:r>
            <a:endParaRPr lang="en-US" dirty="0">
              <a:latin typeface="+mn-lt"/>
            </a:endParaRPr>
          </a:p>
        </p:txBody>
      </p:sp>
      <p:sp>
        <p:nvSpPr>
          <p:cNvPr id="3" name="Content Placeholder 2"/>
          <p:cNvSpPr>
            <a:spLocks noGrp="1"/>
          </p:cNvSpPr>
          <p:nvPr>
            <p:ph idx="1"/>
          </p:nvPr>
        </p:nvSpPr>
        <p:spPr>
          <a:xfrm>
            <a:off x="342900" y="1825624"/>
            <a:ext cx="7572375" cy="4270375"/>
          </a:xfrm>
        </p:spPr>
        <p:txBody>
          <a:bodyPr>
            <a:normAutofit/>
          </a:bodyPr>
          <a:lstStyle/>
          <a:p>
            <a:r>
              <a:rPr lang="en-US" sz="4800" dirty="0" smtClean="0"/>
              <a:t>1852</a:t>
            </a:r>
          </a:p>
          <a:p>
            <a:r>
              <a:rPr lang="en-US" sz="2800" dirty="0" smtClean="0"/>
              <a:t>Henry Clay died: </a:t>
            </a:r>
            <a:r>
              <a:rPr lang="en-US" sz="2000" dirty="0" smtClean="0"/>
              <a:t>first to receive the honor of lying in state in the U.S. Capitol rotunda</a:t>
            </a:r>
          </a:p>
          <a:p>
            <a:r>
              <a:rPr lang="en-US" sz="2800" dirty="0" smtClean="0"/>
              <a:t>Daniel Webster died</a:t>
            </a:r>
          </a:p>
          <a:p>
            <a:r>
              <a:rPr lang="en-US" sz="2800" dirty="0" smtClean="0"/>
              <a:t>Harriet Beecher Stowe </a:t>
            </a:r>
            <a:r>
              <a:rPr lang="en-US" sz="2000" dirty="0" smtClean="0"/>
              <a:t>penned the masterpiece of American slavery, “Uncle Tom's Cabin.”  Stowe wrote this work of anti-slavery in response to the Fugitive Slave Act.</a:t>
            </a:r>
          </a:p>
          <a:p>
            <a:r>
              <a:rPr lang="en-US" sz="2800" dirty="0" smtClean="0"/>
              <a:t>James Edward Padgett </a:t>
            </a:r>
            <a:r>
              <a:rPr lang="en-US" sz="2000" dirty="0" smtClean="0"/>
              <a:t>was born in Washington D.C.</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pic>
        <p:nvPicPr>
          <p:cNvPr id="5" name="Content Placeholder 4" descr="Edward-Riddle-Padgett-St-Andrews-Episcopal-Church_Matriculation-Dec-16-1904.jpg"/>
          <p:cNvPicPr>
            <a:picLocks noGrp="1" noChangeAspect="1"/>
          </p:cNvPicPr>
          <p:nvPr>
            <p:ph idx="1"/>
          </p:nvPr>
        </p:nvPicPr>
        <p:blipFill>
          <a:blip r:embed="rId2" cstate="print"/>
          <a:stretch>
            <a:fillRect/>
          </a:stretch>
        </p:blipFill>
        <p:spPr>
          <a:xfrm>
            <a:off x="3200400" y="1143000"/>
            <a:ext cx="6016196" cy="5715000"/>
          </a:xfrm>
        </p:spPr>
      </p:pic>
      <p:sp>
        <p:nvSpPr>
          <p:cNvPr id="7" name="TextBox 6"/>
          <p:cNvSpPr txBox="1"/>
          <p:nvPr/>
        </p:nvSpPr>
        <p:spPr>
          <a:xfrm>
            <a:off x="228600" y="2133600"/>
            <a:ext cx="2819400" cy="2308324"/>
          </a:xfrm>
          <a:prstGeom prst="rect">
            <a:avLst/>
          </a:prstGeom>
          <a:noFill/>
          <a:ln>
            <a:noFill/>
          </a:ln>
        </p:spPr>
        <p:txBody>
          <a:bodyPr wrap="square" rtlCol="0">
            <a:spAutoFit/>
          </a:bodyPr>
          <a:lstStyle/>
          <a:p>
            <a:r>
              <a:rPr lang="en-US" sz="2400" dirty="0" smtClean="0">
                <a:solidFill>
                  <a:schemeClr val="bg1"/>
                </a:solidFill>
              </a:rPr>
              <a:t>Edward entered the Divinity School of the Protestant Episcopal Church in Philadelphia</a:t>
            </a:r>
          </a:p>
        </p:txBody>
      </p:sp>
      <p:cxnSp>
        <p:nvCxnSpPr>
          <p:cNvPr id="8" name="Straight Arrow Connector 7"/>
          <p:cNvCxnSpPr/>
          <p:nvPr/>
        </p:nvCxnSpPr>
        <p:spPr>
          <a:xfrm flipH="1" flipV="1">
            <a:off x="6934200" y="4572000"/>
            <a:ext cx="1600200" cy="1524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3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riddle Padgett</a:t>
            </a:r>
            <a:endParaRPr lang="en-US" dirty="0"/>
          </a:p>
        </p:txBody>
      </p:sp>
      <p:sp>
        <p:nvSpPr>
          <p:cNvPr id="7" name="TextBox 6"/>
          <p:cNvSpPr txBox="1"/>
          <p:nvPr/>
        </p:nvSpPr>
        <p:spPr>
          <a:xfrm>
            <a:off x="457200" y="1676400"/>
            <a:ext cx="8686800" cy="830997"/>
          </a:xfrm>
          <a:prstGeom prst="rect">
            <a:avLst/>
          </a:prstGeom>
          <a:noFill/>
          <a:ln>
            <a:noFill/>
          </a:ln>
        </p:spPr>
        <p:txBody>
          <a:bodyPr wrap="square" rtlCol="0">
            <a:spAutoFit/>
          </a:bodyPr>
          <a:lstStyle/>
          <a:p>
            <a:r>
              <a:rPr lang="en-US" sz="2400" dirty="0" smtClean="0">
                <a:solidFill>
                  <a:schemeClr val="bg1"/>
                </a:solidFill>
              </a:rPr>
              <a:t>At St. Johns, Edward became interested in writing and was Associate and  Assistant Editor of the Rat Tat.</a:t>
            </a:r>
          </a:p>
        </p:txBody>
      </p:sp>
      <p:pic>
        <p:nvPicPr>
          <p:cNvPr id="1026" name="Picture 2" descr="C:\Users\DENNIS\Pictures\1_Padgett-Movie-Pictures\Edward-Riddle-Padgett-1903-St-Johns_Associate-Editor.jpg"/>
          <p:cNvPicPr>
            <a:picLocks noGrp="1" noChangeAspect="1" noChangeArrowheads="1"/>
          </p:cNvPicPr>
          <p:nvPr>
            <p:ph idx="1"/>
          </p:nvPr>
        </p:nvPicPr>
        <p:blipFill>
          <a:blip r:embed="rId2" cstate="print"/>
          <a:srcRect/>
          <a:stretch>
            <a:fillRect/>
          </a:stretch>
        </p:blipFill>
        <p:spPr bwMode="auto">
          <a:xfrm>
            <a:off x="990600" y="2895600"/>
            <a:ext cx="7572375" cy="37339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pic>
        <p:nvPicPr>
          <p:cNvPr id="2050" name="Picture 2" descr="C:\Users\DENNIS\Pictures\1_Padgett-Movie-Pictures\Edward-Riddle-Paddgett_Cooper-engagement-Oct-5-1908_clip.jpg"/>
          <p:cNvPicPr>
            <a:picLocks noGrp="1" noChangeAspect="1" noChangeArrowheads="1"/>
          </p:cNvPicPr>
          <p:nvPr>
            <p:ph idx="1"/>
          </p:nvPr>
        </p:nvPicPr>
        <p:blipFill>
          <a:blip r:embed="rId2" cstate="print"/>
          <a:srcRect/>
          <a:stretch>
            <a:fillRect/>
          </a:stretch>
        </p:blipFill>
        <p:spPr bwMode="auto">
          <a:xfrm>
            <a:off x="1143000" y="1676400"/>
            <a:ext cx="6982938" cy="4612188"/>
          </a:xfrm>
          <a:prstGeom prst="rect">
            <a:avLst/>
          </a:prstGeom>
          <a:noFill/>
        </p:spPr>
      </p:pic>
      <p:sp>
        <p:nvSpPr>
          <p:cNvPr id="8" name="TextBox 7"/>
          <p:cNvSpPr txBox="1"/>
          <p:nvPr/>
        </p:nvSpPr>
        <p:spPr>
          <a:xfrm>
            <a:off x="1295400" y="6553200"/>
            <a:ext cx="6629400" cy="369332"/>
          </a:xfrm>
          <a:prstGeom prst="rect">
            <a:avLst/>
          </a:prstGeom>
          <a:noFill/>
          <a:ln>
            <a:solidFill>
              <a:schemeClr val="tx2"/>
            </a:solidFill>
          </a:ln>
        </p:spPr>
        <p:txBody>
          <a:bodyPr wrap="square" rtlCol="0">
            <a:spAutoFit/>
          </a:bodyPr>
          <a:lstStyle/>
          <a:p>
            <a:pPr algn="ctr"/>
            <a:r>
              <a:rPr lang="en-US" b="1" dirty="0" smtClean="0">
                <a:solidFill>
                  <a:schemeClr val="bg1"/>
                </a:solidFill>
              </a:rPr>
              <a:t>Washington Times, October 5, 1908</a:t>
            </a:r>
          </a:p>
        </p:txBody>
      </p:sp>
      <p:sp>
        <p:nvSpPr>
          <p:cNvPr id="9" name="Rounded Rectangle 8"/>
          <p:cNvSpPr/>
          <p:nvPr/>
        </p:nvSpPr>
        <p:spPr>
          <a:xfrm>
            <a:off x="1447800" y="3276600"/>
            <a:ext cx="6553200" cy="2057400"/>
          </a:xfrm>
          <a:prstGeom prst="roundRect">
            <a:avLst/>
          </a:prstGeom>
          <a:solidFill>
            <a:srgbClr val="FFFF00">
              <a:alpha val="3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sp>
        <p:nvSpPr>
          <p:cNvPr id="8" name="TextBox 7"/>
          <p:cNvSpPr txBox="1"/>
          <p:nvPr/>
        </p:nvSpPr>
        <p:spPr>
          <a:xfrm>
            <a:off x="1295400" y="4648200"/>
            <a:ext cx="6629400" cy="369332"/>
          </a:xfrm>
          <a:prstGeom prst="rect">
            <a:avLst/>
          </a:prstGeom>
          <a:noFill/>
          <a:ln>
            <a:noFill/>
          </a:ln>
        </p:spPr>
        <p:txBody>
          <a:bodyPr wrap="square" rtlCol="0">
            <a:spAutoFit/>
          </a:bodyPr>
          <a:lstStyle/>
          <a:p>
            <a:pPr algn="ctr"/>
            <a:r>
              <a:rPr lang="en-US" b="1" dirty="0" smtClean="0">
                <a:solidFill>
                  <a:schemeClr val="bg1"/>
                </a:solidFill>
              </a:rPr>
              <a:t>December 16, 1908</a:t>
            </a:r>
          </a:p>
        </p:txBody>
      </p:sp>
      <p:pic>
        <p:nvPicPr>
          <p:cNvPr id="6" name="Content Placeholder 5" descr="Edward-R-Pdgett-marries-Marguerite-Cooper_by-Rev-George-W-Heyde-Washington-Post_17-Dec-1908.jpg"/>
          <p:cNvPicPr>
            <a:picLocks noGrp="1" noChangeAspect="1"/>
          </p:cNvPicPr>
          <p:nvPr>
            <p:ph idx="1"/>
          </p:nvPr>
        </p:nvPicPr>
        <p:blipFill>
          <a:blip r:embed="rId2" cstate="print"/>
          <a:stretch>
            <a:fillRect/>
          </a:stretch>
        </p:blipFill>
        <p:spPr>
          <a:xfrm>
            <a:off x="163271" y="2362200"/>
            <a:ext cx="8965455" cy="2015490"/>
          </a:xfrm>
        </p:spPr>
      </p:pic>
      <p:sp>
        <p:nvSpPr>
          <p:cNvPr id="7" name="Rounded Rectangle 6"/>
          <p:cNvSpPr/>
          <p:nvPr/>
        </p:nvSpPr>
        <p:spPr>
          <a:xfrm>
            <a:off x="457200" y="3429000"/>
            <a:ext cx="8305800" cy="762000"/>
          </a:xfrm>
          <a:prstGeom prst="roundRect">
            <a:avLst/>
          </a:prstGeom>
          <a:solidFill>
            <a:srgbClr val="FFFF00">
              <a:alpha val="3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extBox 8"/>
          <p:cNvSpPr txBox="1"/>
          <p:nvPr/>
        </p:nvSpPr>
        <p:spPr>
          <a:xfrm>
            <a:off x="152400" y="1828800"/>
            <a:ext cx="8839200" cy="461665"/>
          </a:xfrm>
          <a:prstGeom prst="rect">
            <a:avLst/>
          </a:prstGeom>
          <a:noFill/>
          <a:ln>
            <a:noFill/>
          </a:ln>
        </p:spPr>
        <p:txBody>
          <a:bodyPr wrap="square" rtlCol="0">
            <a:spAutoFit/>
          </a:bodyPr>
          <a:lstStyle/>
          <a:p>
            <a:pPr algn="ctr"/>
            <a:r>
              <a:rPr lang="en-US" sz="2400" b="1" dirty="0" smtClean="0">
                <a:solidFill>
                  <a:schemeClr val="bg1"/>
                </a:solidFill>
              </a:rPr>
              <a:t>Edward married Margaret C. Cooper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Edward-R-Padgett-marries-Edith-Crane-1914.jpg"/>
          <p:cNvPicPr>
            <a:picLocks noGrp="1" noChangeAspect="1"/>
          </p:cNvPicPr>
          <p:nvPr>
            <p:ph idx="1"/>
          </p:nvPr>
        </p:nvPicPr>
        <p:blipFill>
          <a:blip r:embed="rId2" cstate="print"/>
          <a:stretch>
            <a:fillRect/>
          </a:stretch>
        </p:blipFill>
        <p:spPr>
          <a:xfrm>
            <a:off x="76200" y="2133600"/>
            <a:ext cx="8903870" cy="8731537"/>
          </a:xfrm>
        </p:spPr>
      </p:pic>
      <p:sp>
        <p:nvSpPr>
          <p:cNvPr id="2" name="Title 1"/>
          <p:cNvSpPr>
            <a:spLocks noGrp="1"/>
          </p:cNvSpPr>
          <p:nvPr>
            <p:ph type="title"/>
          </p:nvPr>
        </p:nvSpPr>
        <p:spPr/>
        <p:txBody>
          <a:bodyPr>
            <a:normAutofit/>
          </a:bodyPr>
          <a:lstStyle/>
          <a:p>
            <a:r>
              <a:rPr lang="en-US" dirty="0" smtClean="0"/>
              <a:t>Edward riddle Padgett  </a:t>
            </a:r>
            <a:endParaRPr lang="en-US" dirty="0"/>
          </a:p>
        </p:txBody>
      </p:sp>
      <p:sp>
        <p:nvSpPr>
          <p:cNvPr id="9" name="TextBox 8"/>
          <p:cNvSpPr txBox="1"/>
          <p:nvPr/>
        </p:nvSpPr>
        <p:spPr>
          <a:xfrm>
            <a:off x="0" y="1676400"/>
            <a:ext cx="9144000" cy="461665"/>
          </a:xfrm>
          <a:prstGeom prst="rect">
            <a:avLst/>
          </a:prstGeom>
          <a:noFill/>
          <a:ln>
            <a:noFill/>
          </a:ln>
        </p:spPr>
        <p:txBody>
          <a:bodyPr wrap="square" rtlCol="0">
            <a:spAutoFit/>
          </a:bodyPr>
          <a:lstStyle/>
          <a:p>
            <a:pPr algn="ctr"/>
            <a:r>
              <a:rPr lang="en-US" sz="2400" b="1" dirty="0" smtClean="0">
                <a:solidFill>
                  <a:schemeClr val="bg1"/>
                </a:solidFill>
              </a:rPr>
              <a:t>August 6, 1914, Edward married Edith Crane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sp>
        <p:nvSpPr>
          <p:cNvPr id="9" name="TextBox 8"/>
          <p:cNvSpPr txBox="1"/>
          <p:nvPr/>
        </p:nvSpPr>
        <p:spPr>
          <a:xfrm>
            <a:off x="0" y="1676400"/>
            <a:ext cx="9144000" cy="1569660"/>
          </a:xfrm>
          <a:prstGeom prst="rect">
            <a:avLst/>
          </a:prstGeom>
          <a:noFill/>
          <a:ln>
            <a:noFill/>
          </a:ln>
        </p:spPr>
        <p:txBody>
          <a:bodyPr wrap="square" rtlCol="0">
            <a:spAutoFit/>
          </a:bodyPr>
          <a:lstStyle/>
          <a:p>
            <a:pPr algn="ctr"/>
            <a:r>
              <a:rPr lang="en-US" sz="2400" b="1" dirty="0" smtClean="0">
                <a:solidFill>
                  <a:schemeClr val="bg1"/>
                </a:solidFill>
              </a:rPr>
              <a:t>World War I</a:t>
            </a:r>
            <a:br>
              <a:rPr lang="en-US" sz="2400" b="1" dirty="0" smtClean="0">
                <a:solidFill>
                  <a:schemeClr val="bg1"/>
                </a:solidFill>
              </a:rPr>
            </a:br>
            <a:endParaRPr lang="en-US" sz="2400" b="1" dirty="0" smtClean="0">
              <a:solidFill>
                <a:schemeClr val="bg1"/>
              </a:solidFill>
            </a:endParaRPr>
          </a:p>
          <a:p>
            <a:pPr algn="ctr"/>
            <a:r>
              <a:rPr lang="en-US" sz="2400" b="1" dirty="0" smtClean="0">
                <a:solidFill>
                  <a:schemeClr val="bg1"/>
                </a:solidFill>
              </a:rPr>
              <a:t>In July 1916, Edward applied for a commission as </a:t>
            </a:r>
            <a:br>
              <a:rPr lang="en-US" sz="2400" b="1" dirty="0" smtClean="0">
                <a:solidFill>
                  <a:schemeClr val="bg1"/>
                </a:solidFill>
              </a:rPr>
            </a:br>
            <a:r>
              <a:rPr lang="en-US" sz="2400" b="1" dirty="0" smtClean="0">
                <a:solidFill>
                  <a:schemeClr val="bg1"/>
                </a:solidFill>
              </a:rPr>
              <a:t>Captain in the Military Intelligence Branch of the Army</a:t>
            </a:r>
          </a:p>
        </p:txBody>
      </p:sp>
      <p:sp>
        <p:nvSpPr>
          <p:cNvPr id="6" name="TextBox 5"/>
          <p:cNvSpPr txBox="1"/>
          <p:nvPr/>
        </p:nvSpPr>
        <p:spPr>
          <a:xfrm>
            <a:off x="0" y="3352800"/>
            <a:ext cx="5715000" cy="1938992"/>
          </a:xfrm>
          <a:prstGeom prst="rect">
            <a:avLst/>
          </a:prstGeom>
          <a:noFill/>
          <a:ln>
            <a:noFill/>
          </a:ln>
        </p:spPr>
        <p:txBody>
          <a:bodyPr wrap="square" rtlCol="0">
            <a:spAutoFit/>
          </a:bodyPr>
          <a:lstStyle/>
          <a:p>
            <a:r>
              <a:rPr lang="en-US" sz="2400" b="1" dirty="0" smtClean="0">
                <a:solidFill>
                  <a:schemeClr val="bg1"/>
                </a:solidFill>
              </a:rPr>
              <a:t>Edward served under </a:t>
            </a:r>
          </a:p>
          <a:p>
            <a:r>
              <a:rPr lang="en-US" sz="2400" b="1" dirty="0" smtClean="0">
                <a:solidFill>
                  <a:schemeClr val="bg1"/>
                </a:solidFill>
              </a:rPr>
              <a:t>Colonel Marlborough </a:t>
            </a:r>
          </a:p>
          <a:p>
            <a:r>
              <a:rPr lang="en-US" sz="2400" b="1" dirty="0" smtClean="0">
                <a:solidFill>
                  <a:schemeClr val="bg1"/>
                </a:solidFill>
              </a:rPr>
              <a:t>Churchill, a distant relative</a:t>
            </a:r>
            <a:br>
              <a:rPr lang="en-US" sz="2400" b="1" dirty="0" smtClean="0">
                <a:solidFill>
                  <a:schemeClr val="bg1"/>
                </a:solidFill>
              </a:rPr>
            </a:br>
            <a:r>
              <a:rPr lang="en-US" sz="2400" b="1" dirty="0" smtClean="0">
                <a:solidFill>
                  <a:schemeClr val="bg1"/>
                </a:solidFill>
              </a:rPr>
              <a:t>of Winston Churchill.</a:t>
            </a:r>
          </a:p>
          <a:p>
            <a:pPr algn="ctr"/>
            <a:endParaRPr lang="en-US" sz="2400" b="1" dirty="0" smtClean="0">
              <a:solidFill>
                <a:schemeClr val="bg1"/>
              </a:solidFill>
            </a:endParaRPr>
          </a:p>
        </p:txBody>
      </p:sp>
      <p:pic>
        <p:nvPicPr>
          <p:cNvPr id="7" name="Picture 6" descr="Marlborough_Churchill-Chief-Military-Intelligence-Branch-1916.jpg"/>
          <p:cNvPicPr>
            <a:picLocks noChangeAspect="1"/>
          </p:cNvPicPr>
          <p:nvPr/>
        </p:nvPicPr>
        <p:blipFill>
          <a:blip r:embed="rId3" cstate="print"/>
          <a:stretch>
            <a:fillRect/>
          </a:stretch>
        </p:blipFill>
        <p:spPr>
          <a:xfrm>
            <a:off x="4349823" y="1219200"/>
            <a:ext cx="4649397" cy="5501577"/>
          </a:xfrm>
          <a:prstGeom prst="rect">
            <a:avLst/>
          </a:prstGeom>
        </p:spPr>
      </p:pic>
      <p:pic>
        <p:nvPicPr>
          <p:cNvPr id="8" name="OverThere-Clip.mp3">
            <a:hlinkClick r:id="" action="ppaction://media"/>
          </p:cNvPr>
          <p:cNvPicPr>
            <a:picLocks noRot="1" noChangeAspect="1"/>
          </p:cNvPicPr>
          <p:nvPr>
            <a:audioFile r:link="rId1"/>
          </p:nvPr>
        </p:nvPicPr>
        <p:blipFill>
          <a:blip r:embed="rId4" cstate="print"/>
          <a:stretch>
            <a:fillRect/>
          </a:stretch>
        </p:blipFill>
        <p:spPr>
          <a:xfrm>
            <a:off x="9296400" y="64008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2000"/>
                                        <p:tgtEl>
                                          <p:spTgt spid="9">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2000"/>
                                        <p:tgtEl>
                                          <p:spTgt spid="9">
                                            <p:txEl>
                                              <p:pRg st="1" end="1"/>
                                            </p:txEl>
                                          </p:spTgt>
                                        </p:tgtEl>
                                      </p:cBhvr>
                                    </p:animEffect>
                                  </p:childTnLst>
                                </p:cTn>
                              </p:par>
                            </p:childTnLst>
                          </p:cTn>
                        </p:par>
                        <p:par>
                          <p:cTn id="16" fill="hold">
                            <p:stCondLst>
                              <p:cond delay="44153"/>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9" grpId="0" build="allAtOnce"/>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pic>
        <p:nvPicPr>
          <p:cNvPr id="8" name="OverThere-Clip.mp3">
            <a:hlinkClick r:id="" action="ppaction://media"/>
          </p:cNvPr>
          <p:cNvPicPr>
            <a:picLocks noRot="1" noChangeAspect="1"/>
          </p:cNvPicPr>
          <p:nvPr>
            <a:audioFile r:link="rId1"/>
          </p:nvPr>
        </p:nvPicPr>
        <p:blipFill>
          <a:blip r:embed="rId3" cstate="print"/>
          <a:stretch>
            <a:fillRect/>
          </a:stretch>
        </p:blipFill>
        <p:spPr>
          <a:xfrm>
            <a:off x="9296400" y="6400800"/>
            <a:ext cx="244475" cy="244475"/>
          </a:xfrm>
          <a:prstGeom prst="rect">
            <a:avLst/>
          </a:prstGeom>
        </p:spPr>
      </p:pic>
      <p:pic>
        <p:nvPicPr>
          <p:cNvPr id="1026" name="Picture 2" descr="C:\Users\DENNIS\Pictures\1_Padgett-Movie-Pictures\Edward-Riddle-Padgett\Edward-R-Padgett-Letter-requesting-recommendation-to-enter-Army-Intelligence.jpg"/>
          <p:cNvPicPr>
            <a:picLocks noChangeAspect="1" noChangeArrowheads="1"/>
          </p:cNvPicPr>
          <p:nvPr/>
        </p:nvPicPr>
        <p:blipFill>
          <a:blip r:embed="rId4" cstate="print"/>
          <a:srcRect/>
          <a:stretch>
            <a:fillRect/>
          </a:stretch>
        </p:blipFill>
        <p:spPr bwMode="auto">
          <a:xfrm>
            <a:off x="0" y="0"/>
            <a:ext cx="5729468" cy="6858000"/>
          </a:xfrm>
          <a:prstGeom prst="rect">
            <a:avLst/>
          </a:prstGeom>
          <a:noFill/>
        </p:spPr>
      </p:pic>
      <p:pic>
        <p:nvPicPr>
          <p:cNvPr id="1027" name="Picture 3" descr="C:\Users\DENNIS\Pictures\1_Padgett-Movie-Pictures\Edward-Riddle-Padgett\FBI-Case-Files-Edward-R-Padgett.jpg"/>
          <p:cNvPicPr>
            <a:picLocks noChangeAspect="1" noChangeArrowheads="1"/>
          </p:cNvPicPr>
          <p:nvPr/>
        </p:nvPicPr>
        <p:blipFill>
          <a:blip r:embed="rId5" cstate="print"/>
          <a:srcRect/>
          <a:stretch>
            <a:fillRect/>
          </a:stretch>
        </p:blipFill>
        <p:spPr bwMode="auto">
          <a:xfrm>
            <a:off x="2895319" y="-533400"/>
            <a:ext cx="6248681" cy="9594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sp>
        <p:nvSpPr>
          <p:cNvPr id="9" name="TextBox 8"/>
          <p:cNvSpPr txBox="1"/>
          <p:nvPr/>
        </p:nvSpPr>
        <p:spPr>
          <a:xfrm>
            <a:off x="0" y="1676400"/>
            <a:ext cx="9144000" cy="2677656"/>
          </a:xfrm>
          <a:prstGeom prst="rect">
            <a:avLst/>
          </a:prstGeom>
          <a:noFill/>
          <a:ln>
            <a:noFill/>
          </a:ln>
        </p:spPr>
        <p:txBody>
          <a:bodyPr wrap="square" rtlCol="0">
            <a:spAutoFit/>
          </a:bodyPr>
          <a:lstStyle/>
          <a:p>
            <a:pPr algn="ctr"/>
            <a:r>
              <a:rPr lang="en-US" sz="2400" b="1" dirty="0" smtClean="0">
                <a:solidFill>
                  <a:schemeClr val="bg1"/>
                </a:solidFill>
              </a:rPr>
              <a:t>After the war, Edward moved to Detroit, Michigan</a:t>
            </a:r>
          </a:p>
          <a:p>
            <a:pPr algn="ctr"/>
            <a:endParaRPr lang="en-US" sz="2400" b="1" dirty="0" smtClean="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p:txBody>
      </p:sp>
      <p:pic>
        <p:nvPicPr>
          <p:cNvPr id="3074" name="Picture 2" descr="C:\Users\DENNIS\Pictures\1_Padgett-Movie-Pictures\Edward-R-Padgett-and-Dora-A-Simpkins-marriage-license-cropped.jpg"/>
          <p:cNvPicPr>
            <a:picLocks noGrp="1" noChangeAspect="1" noChangeArrowheads="1"/>
          </p:cNvPicPr>
          <p:nvPr>
            <p:ph idx="1"/>
          </p:nvPr>
        </p:nvPicPr>
        <p:blipFill>
          <a:blip r:embed="rId2" cstate="print"/>
          <a:srcRect/>
          <a:stretch>
            <a:fillRect/>
          </a:stretch>
        </p:blipFill>
        <p:spPr bwMode="auto">
          <a:xfrm>
            <a:off x="76200" y="2438400"/>
            <a:ext cx="8991600" cy="1428245"/>
          </a:xfrm>
          <a:prstGeom prst="rect">
            <a:avLst/>
          </a:prstGeom>
          <a:noFill/>
        </p:spPr>
      </p:pic>
      <p:sp>
        <p:nvSpPr>
          <p:cNvPr id="10" name="Rounded Rectangle 9"/>
          <p:cNvSpPr/>
          <p:nvPr/>
        </p:nvSpPr>
        <p:spPr>
          <a:xfrm>
            <a:off x="76200" y="2819400"/>
            <a:ext cx="8991600" cy="609600"/>
          </a:xfrm>
          <a:prstGeom prst="roundRect">
            <a:avLst/>
          </a:prstGeom>
          <a:solidFill>
            <a:srgbClr val="FFFF00">
              <a:alpha val="3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12" name="Picture 11" descr="Edward-Riddle-Padgett-now-with-Detroit-News_Editor-Publisher-Vol-52-Jun-5-1919.png"/>
          <p:cNvPicPr>
            <a:picLocks noChangeAspect="1"/>
          </p:cNvPicPr>
          <p:nvPr/>
        </p:nvPicPr>
        <p:blipFill>
          <a:blip r:embed="rId3" cstate="print"/>
          <a:stretch>
            <a:fillRect/>
          </a:stretch>
        </p:blipFill>
        <p:spPr>
          <a:xfrm>
            <a:off x="3124199" y="1600200"/>
            <a:ext cx="5873909" cy="4953000"/>
          </a:xfrm>
          <a:prstGeom prst="rect">
            <a:avLst/>
          </a:prstGeom>
        </p:spPr>
      </p:pic>
      <p:sp>
        <p:nvSpPr>
          <p:cNvPr id="13" name="TextBox 12"/>
          <p:cNvSpPr txBox="1"/>
          <p:nvPr/>
        </p:nvSpPr>
        <p:spPr>
          <a:xfrm>
            <a:off x="533400" y="4114800"/>
            <a:ext cx="8229600" cy="707886"/>
          </a:xfrm>
          <a:prstGeom prst="rect">
            <a:avLst/>
          </a:prstGeom>
          <a:noFill/>
          <a:ln>
            <a:noFill/>
          </a:ln>
        </p:spPr>
        <p:txBody>
          <a:bodyPr wrap="square" rtlCol="0">
            <a:spAutoFit/>
          </a:bodyPr>
          <a:lstStyle/>
          <a:p>
            <a:r>
              <a:rPr lang="en-US" sz="2000" b="1" dirty="0" smtClean="0">
                <a:solidFill>
                  <a:schemeClr val="bg1"/>
                </a:solidFill>
              </a:rPr>
              <a:t>Edward fell in love again, and on October 20, 1920, Edward married  Dora Adele Styron (Simpkins)</a:t>
            </a: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animBg="1"/>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sp>
        <p:nvSpPr>
          <p:cNvPr id="6" name="Content Placeholder 5"/>
          <p:cNvSpPr>
            <a:spLocks noGrp="1"/>
          </p:cNvSpPr>
          <p:nvPr>
            <p:ph idx="1"/>
          </p:nvPr>
        </p:nvSpPr>
        <p:spPr/>
        <p:txBody>
          <a:bodyPr/>
          <a:lstStyle/>
          <a:p>
            <a:r>
              <a:rPr lang="en-US" dirty="0" smtClean="0"/>
              <a:t>Edward and Dora had a child. . .</a:t>
            </a:r>
          </a:p>
          <a:p>
            <a:endParaRPr lang="en-US" dirty="0" smtClean="0"/>
          </a:p>
          <a:p>
            <a:r>
              <a:rPr lang="en-US" b="1" dirty="0" smtClean="0"/>
              <a:t>Edward Riddle Padgett, Junior!</a:t>
            </a:r>
          </a:p>
          <a:p>
            <a:r>
              <a:rPr lang="en-US" b="1" dirty="0" smtClean="0"/>
              <a:t>Born on January 19, 1922</a:t>
            </a:r>
          </a:p>
        </p:txBody>
      </p:sp>
      <p:pic>
        <p:nvPicPr>
          <p:cNvPr id="4" name="Picture 3" descr="Edward-Riddle-Padgett-Junior-2nd.jpg"/>
          <p:cNvPicPr>
            <a:picLocks noChangeAspect="1"/>
          </p:cNvPicPr>
          <p:nvPr/>
        </p:nvPicPr>
        <p:blipFill>
          <a:blip r:embed="rId2" cstate="print"/>
          <a:stretch>
            <a:fillRect/>
          </a:stretch>
        </p:blipFill>
        <p:spPr>
          <a:xfrm>
            <a:off x="5638800" y="1524000"/>
            <a:ext cx="3101340" cy="3939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p:cTn id="1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23" presetClass="entr" presetSubtype="16"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 calcmode="lin" valueType="num">
                                      <p:cBhvr>
                                        <p:cTn id="16"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7"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riddle Padgett  </a:t>
            </a:r>
            <a:endParaRPr lang="en-US" dirty="0"/>
          </a:p>
        </p:txBody>
      </p:sp>
      <p:sp>
        <p:nvSpPr>
          <p:cNvPr id="6" name="Content Placeholder 5"/>
          <p:cNvSpPr>
            <a:spLocks noGrp="1"/>
          </p:cNvSpPr>
          <p:nvPr>
            <p:ph idx="1"/>
          </p:nvPr>
        </p:nvSpPr>
        <p:spPr>
          <a:xfrm>
            <a:off x="342900" y="1825624"/>
            <a:ext cx="7572375" cy="4270375"/>
          </a:xfrm>
        </p:spPr>
        <p:txBody>
          <a:bodyPr>
            <a:normAutofit/>
          </a:bodyPr>
          <a:lstStyle/>
          <a:p>
            <a:r>
              <a:rPr lang="en-US" dirty="0" smtClean="0"/>
              <a:t>Edward and Dora returned to D.C. area when they moved to Baltimore, Maryland, and Edward accepted the position of Sunday editor of the Baltimore Sun newspaper.  </a:t>
            </a:r>
          </a:p>
          <a:p>
            <a:r>
              <a:rPr lang="en-US" dirty="0" smtClean="0"/>
              <a:t>However, on August 3, 1925, Edward suddenly died from a heart attack in their home in the University Apartments.  He was just shy of forty-three and one-half years old.  </a:t>
            </a:r>
          </a:p>
          <a:p>
            <a:r>
              <a:rPr lang="en-US" dirty="0" smtClean="0"/>
              <a:t>Edward Riddle Padgett was survived by his widow, Dora Adele Padgett, and his three and one-half year old son, Edward Riddle Padgett, Jr.</a:t>
            </a:r>
            <a:endParaRPr lang="en-US" dirty="0"/>
          </a:p>
        </p:txBody>
      </p:sp>
      <p:pic>
        <p:nvPicPr>
          <p:cNvPr id="4" name="Picture 3" descr="Edward-Riddle-Padgett-died-suddenly-Aug-8-1925.png"/>
          <p:cNvPicPr>
            <a:picLocks noChangeAspect="1"/>
          </p:cNvPicPr>
          <p:nvPr/>
        </p:nvPicPr>
        <p:blipFill>
          <a:blip r:embed="rId2" cstate="print"/>
          <a:stretch>
            <a:fillRect/>
          </a:stretch>
        </p:blipFill>
        <p:spPr>
          <a:xfrm>
            <a:off x="149289" y="2057400"/>
            <a:ext cx="8845418"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James Edward Padgett</a:t>
            </a:r>
            <a:endParaRPr lang="en-US" dirty="0"/>
          </a:p>
        </p:txBody>
      </p:sp>
      <p:pic>
        <p:nvPicPr>
          <p:cNvPr id="4" name="Content Placeholder 3" descr="James-E-Padgett-photo.jpg"/>
          <p:cNvPicPr>
            <a:picLocks noGrp="1" noChangeAspect="1"/>
          </p:cNvPicPr>
          <p:nvPr>
            <p:ph idx="1"/>
          </p:nvPr>
        </p:nvPicPr>
        <p:blipFill>
          <a:blip r:embed="rId2" cstate="print"/>
          <a:stretch>
            <a:fillRect/>
          </a:stretch>
        </p:blipFill>
        <p:spPr>
          <a:xfrm>
            <a:off x="1676400" y="1524000"/>
            <a:ext cx="2965263" cy="4373761"/>
          </a:xfrm>
        </p:spPr>
      </p:pic>
      <p:sp>
        <p:nvSpPr>
          <p:cNvPr id="6" name="TextBox 5"/>
          <p:cNvSpPr txBox="1"/>
          <p:nvPr/>
        </p:nvSpPr>
        <p:spPr>
          <a:xfrm>
            <a:off x="5029200" y="2438400"/>
            <a:ext cx="3733800" cy="1569660"/>
          </a:xfrm>
          <a:prstGeom prst="rect">
            <a:avLst/>
          </a:prstGeom>
          <a:noFill/>
          <a:ln>
            <a:noFill/>
          </a:ln>
        </p:spPr>
        <p:txBody>
          <a:bodyPr wrap="square" rtlCol="0">
            <a:spAutoFit/>
          </a:bodyPr>
          <a:lstStyle/>
          <a:p>
            <a:r>
              <a:rPr lang="en-US" sz="2400" dirty="0" smtClean="0">
                <a:solidFill>
                  <a:schemeClr val="bg1"/>
                </a:solidFill>
              </a:rPr>
              <a:t>Born:  August 25, 1852</a:t>
            </a:r>
          </a:p>
          <a:p>
            <a:endParaRPr lang="en-US" sz="2400" dirty="0">
              <a:solidFill>
                <a:schemeClr val="bg1"/>
              </a:solidFill>
            </a:endParaRPr>
          </a:p>
          <a:p>
            <a:endParaRPr lang="en-US" sz="2400" dirty="0" smtClean="0">
              <a:solidFill>
                <a:schemeClr val="bg1"/>
              </a:solidFill>
            </a:endParaRPr>
          </a:p>
          <a:p>
            <a:r>
              <a:rPr lang="en-US" sz="2400" dirty="0" smtClean="0">
                <a:solidFill>
                  <a:schemeClr val="bg1"/>
                </a:solidFill>
              </a:rPr>
              <a:t>Passed: March 17, 1923</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3000"/>
                                        <p:tgtEl>
                                          <p:spTgt spid="6">
                                            <p:txEl>
                                              <p:pRg st="0" end="0"/>
                                            </p:txEl>
                                          </p:spTgt>
                                        </p:tgtEl>
                                      </p:cBhvr>
                                    </p:animEffec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3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6" name="Content Placeholder 5"/>
          <p:cNvSpPr>
            <a:spLocks noGrp="1"/>
          </p:cNvSpPr>
          <p:nvPr>
            <p:ph idx="1"/>
          </p:nvPr>
        </p:nvSpPr>
        <p:spPr>
          <a:xfrm>
            <a:off x="342900" y="1825624"/>
            <a:ext cx="7572375" cy="4270375"/>
          </a:xfrm>
        </p:spPr>
        <p:txBody>
          <a:bodyPr>
            <a:normAutofit/>
          </a:bodyPr>
          <a:lstStyle/>
          <a:p>
            <a:r>
              <a:rPr lang="en-US" dirty="0" smtClean="0"/>
              <a:t>James and Helen’s second child was another son, Harry Heyde Padgett.</a:t>
            </a:r>
          </a:p>
          <a:p>
            <a:r>
              <a:rPr lang="en-US" dirty="0" smtClean="0"/>
              <a:t>Harry was born on February 6, 1884, almost exactly two years after Edward was born.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6" name="Content Placeholder 5"/>
          <p:cNvSpPr>
            <a:spLocks noGrp="1"/>
          </p:cNvSpPr>
          <p:nvPr>
            <p:ph idx="1"/>
          </p:nvPr>
        </p:nvSpPr>
        <p:spPr>
          <a:xfrm>
            <a:off x="342901" y="1825624"/>
            <a:ext cx="4991100" cy="4270375"/>
          </a:xfrm>
        </p:spPr>
        <p:txBody>
          <a:bodyPr>
            <a:normAutofit/>
          </a:bodyPr>
          <a:lstStyle/>
          <a:p>
            <a:r>
              <a:rPr lang="en-US" dirty="0" smtClean="0"/>
              <a:t>The Padgett boys were close, </a:t>
            </a:r>
          </a:p>
          <a:p>
            <a:r>
              <a:rPr lang="en-US" dirty="0" smtClean="0"/>
              <a:t>and they enjoyed sports, </a:t>
            </a:r>
          </a:p>
          <a:p>
            <a:r>
              <a:rPr lang="en-US" dirty="0" smtClean="0"/>
              <a:t>music and singing.</a:t>
            </a:r>
          </a:p>
          <a:p>
            <a:endParaRPr lang="en-US" dirty="0" smtClean="0"/>
          </a:p>
          <a:p>
            <a:r>
              <a:rPr lang="en-US" dirty="0" smtClean="0"/>
              <a:t>Around 14 &amp; 16 years of age,</a:t>
            </a:r>
          </a:p>
          <a:p>
            <a:r>
              <a:rPr lang="en-US" dirty="0" smtClean="0"/>
              <a:t>“Choir Take An Outing”</a:t>
            </a:r>
            <a:endParaRPr lang="en-US" dirty="0"/>
          </a:p>
        </p:txBody>
      </p:sp>
      <p:pic>
        <p:nvPicPr>
          <p:cNvPr id="4" name="Picture 3" descr="Edward-and-Harry-Padgett-members-of-St-John's-Episcopal-Church-Choir-Jul-18-1898-clip.jpg"/>
          <p:cNvPicPr>
            <a:picLocks noChangeAspect="1"/>
          </p:cNvPicPr>
          <p:nvPr/>
        </p:nvPicPr>
        <p:blipFill>
          <a:blip r:embed="rId2" cstate="print"/>
          <a:stretch>
            <a:fillRect/>
          </a:stretch>
        </p:blipFill>
        <p:spPr>
          <a:xfrm>
            <a:off x="5410200" y="204225"/>
            <a:ext cx="3504560" cy="6473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2000"/>
                                        <p:tgtEl>
                                          <p:spTgt spid="6">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2000"/>
                                        <p:tgtEl>
                                          <p:spTgt spid="6">
                                            <p:txEl>
                                              <p:pRg st="5" end="5"/>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6" name="Content Placeholder 5"/>
          <p:cNvSpPr>
            <a:spLocks noGrp="1"/>
          </p:cNvSpPr>
          <p:nvPr>
            <p:ph idx="1"/>
          </p:nvPr>
        </p:nvSpPr>
        <p:spPr>
          <a:xfrm>
            <a:off x="342900" y="1825624"/>
            <a:ext cx="8420099" cy="4270375"/>
          </a:xfrm>
        </p:spPr>
        <p:txBody>
          <a:bodyPr>
            <a:normAutofit/>
          </a:bodyPr>
          <a:lstStyle/>
          <a:p>
            <a:r>
              <a:rPr lang="en-US" dirty="0" smtClean="0"/>
              <a:t>Harry kept his love of music, and when he joined his brother at St. John’s College, he too was in Glee Club and more!</a:t>
            </a:r>
            <a:endParaRPr lang="en-US" dirty="0"/>
          </a:p>
        </p:txBody>
      </p:sp>
      <p:pic>
        <p:nvPicPr>
          <p:cNvPr id="5" name="Picture 4" descr="Harry-Padgett-with-Guitar-in-Glee-Club.jpg"/>
          <p:cNvPicPr>
            <a:picLocks noChangeAspect="1"/>
          </p:cNvPicPr>
          <p:nvPr/>
        </p:nvPicPr>
        <p:blipFill>
          <a:blip r:embed="rId2" cstate="print"/>
          <a:stretch>
            <a:fillRect/>
          </a:stretch>
        </p:blipFill>
        <p:spPr>
          <a:xfrm>
            <a:off x="0" y="142976"/>
            <a:ext cx="9144000" cy="6572048"/>
          </a:xfrm>
          <a:prstGeom prst="rect">
            <a:avLst/>
          </a:prstGeom>
        </p:spPr>
      </p:pic>
      <p:cxnSp>
        <p:nvCxnSpPr>
          <p:cNvPr id="7" name="Straight Arrow Connector 6"/>
          <p:cNvCxnSpPr/>
          <p:nvPr/>
        </p:nvCxnSpPr>
        <p:spPr>
          <a:xfrm flipH="1" flipV="1">
            <a:off x="1219200" y="2743200"/>
            <a:ext cx="2133600" cy="9144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3000" fill="hold"/>
                                        <p:tgtEl>
                                          <p:spTgt spid="5"/>
                                        </p:tgtEl>
                                        <p:attrNameLst>
                                          <p:attrName>ppt_w</p:attrName>
                                        </p:attrNameLst>
                                      </p:cBhvr>
                                      <p:tavLst>
                                        <p:tav tm="0">
                                          <p:val>
                                            <p:fltVal val="0"/>
                                          </p:val>
                                        </p:tav>
                                        <p:tav tm="100000">
                                          <p:val>
                                            <p:strVal val="#ppt_w"/>
                                          </p:val>
                                        </p:tav>
                                      </p:tavLst>
                                    </p:anim>
                                    <p:anim calcmode="lin" valueType="num">
                                      <p:cBhvr>
                                        <p:cTn id="13" dur="3000" fill="hold"/>
                                        <p:tgtEl>
                                          <p:spTgt spid="5"/>
                                        </p:tgtEl>
                                        <p:attrNameLst>
                                          <p:attrName>ppt_h</p:attrName>
                                        </p:attrNameLst>
                                      </p:cBhvr>
                                      <p:tavLst>
                                        <p:tav tm="0">
                                          <p:val>
                                            <p:fltVal val="0"/>
                                          </p:val>
                                        </p:tav>
                                        <p:tav tm="100000">
                                          <p:val>
                                            <p:strVal val="#ppt_h"/>
                                          </p:val>
                                        </p:tav>
                                      </p:tavLst>
                                    </p:anim>
                                    <p:animEffect transition="in" filter="fade">
                                      <p:cBhvr>
                                        <p:cTn id="14" dur="3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800" decel="100000"/>
                                        <p:tgtEl>
                                          <p:spTgt spid="7"/>
                                        </p:tgtEl>
                                      </p:cBhvr>
                                    </p:animEffect>
                                    <p:anim calcmode="lin" valueType="num">
                                      <p:cBhvr>
                                        <p:cTn id="20" dur="800" decel="100000" fill="hold"/>
                                        <p:tgtEl>
                                          <p:spTgt spid="7"/>
                                        </p:tgtEl>
                                        <p:attrNameLst>
                                          <p:attrName>style.rotation</p:attrName>
                                        </p:attrNameLst>
                                      </p:cBhvr>
                                      <p:tavLst>
                                        <p:tav tm="0">
                                          <p:val>
                                            <p:fltVal val="-90"/>
                                          </p:val>
                                        </p:tav>
                                        <p:tav tm="100000">
                                          <p:val>
                                            <p:fltVal val="0"/>
                                          </p:val>
                                        </p:tav>
                                      </p:tavLst>
                                    </p:anim>
                                    <p:anim calcmode="lin" valueType="num">
                                      <p:cBhvr>
                                        <p:cTn id="21" dur="800" decel="100000" fill="hold"/>
                                        <p:tgtEl>
                                          <p:spTgt spid="7"/>
                                        </p:tgtEl>
                                        <p:attrNameLst>
                                          <p:attrName>ppt_x</p:attrName>
                                        </p:attrNameLst>
                                      </p:cBhvr>
                                      <p:tavLst>
                                        <p:tav tm="0">
                                          <p:val>
                                            <p:strVal val="#ppt_x+0.4"/>
                                          </p:val>
                                        </p:tav>
                                        <p:tav tm="100000">
                                          <p:val>
                                            <p:strVal val="#ppt_x-0.05"/>
                                          </p:val>
                                        </p:tav>
                                      </p:tavLst>
                                    </p:anim>
                                    <p:anim calcmode="lin" valueType="num">
                                      <p:cBhvr>
                                        <p:cTn id="22" dur="800" decel="100000" fill="hold"/>
                                        <p:tgtEl>
                                          <p:spTgt spid="7"/>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pic>
        <p:nvPicPr>
          <p:cNvPr id="8" name="Content Placeholder 7" descr="Harry-with-guitar-2.jpg"/>
          <p:cNvPicPr>
            <a:picLocks noGrp="1" noChangeAspect="1"/>
          </p:cNvPicPr>
          <p:nvPr>
            <p:ph idx="1"/>
          </p:nvPr>
        </p:nvPicPr>
        <p:blipFill>
          <a:blip r:embed="rId2" cstate="print"/>
          <a:stretch>
            <a:fillRect/>
          </a:stretch>
        </p:blipFill>
        <p:spPr>
          <a:xfrm>
            <a:off x="6934200" y="381000"/>
            <a:ext cx="2106800" cy="6331334"/>
          </a:xfrm>
        </p:spPr>
      </p:pic>
      <p:pic>
        <p:nvPicPr>
          <p:cNvPr id="9" name="Picture 8" descr="Harry-H-Padgett.jpg"/>
          <p:cNvPicPr>
            <a:picLocks noChangeAspect="1"/>
          </p:cNvPicPr>
          <p:nvPr/>
        </p:nvPicPr>
        <p:blipFill>
          <a:blip r:embed="rId3" cstate="print"/>
          <a:stretch>
            <a:fillRect/>
          </a:stretch>
        </p:blipFill>
        <p:spPr>
          <a:xfrm>
            <a:off x="838200" y="1676400"/>
            <a:ext cx="4252467" cy="44721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pic>
        <p:nvPicPr>
          <p:cNvPr id="5122" name="Picture 2" descr="C:\Users\DENNIS\Pictures\1_Padgett-Movie-Pictures\Harry-H-Padgett\MD-Annapolis_St-Johns-College_1901-Rat-Tat_p092_Harry-H-Padgett-Philokalian-Society.jpg"/>
          <p:cNvPicPr>
            <a:picLocks noGrp="1" noChangeAspect="1" noChangeArrowheads="1"/>
          </p:cNvPicPr>
          <p:nvPr>
            <p:ph idx="1"/>
          </p:nvPr>
        </p:nvPicPr>
        <p:blipFill>
          <a:blip r:embed="rId3" cstate="print"/>
          <a:srcRect/>
          <a:stretch>
            <a:fillRect/>
          </a:stretch>
        </p:blipFill>
        <p:spPr bwMode="auto">
          <a:xfrm>
            <a:off x="0" y="1"/>
            <a:ext cx="9144000" cy="6857999"/>
          </a:xfrm>
          <a:prstGeom prst="rect">
            <a:avLst/>
          </a:prstGeom>
          <a:noFill/>
        </p:spPr>
      </p:pic>
      <p:cxnSp>
        <p:nvCxnSpPr>
          <p:cNvPr id="7" name="Straight Arrow Connector 6"/>
          <p:cNvCxnSpPr/>
          <p:nvPr/>
        </p:nvCxnSpPr>
        <p:spPr>
          <a:xfrm flipH="1">
            <a:off x="7315200" y="1295400"/>
            <a:ext cx="1295400" cy="7620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14" name="Picture 13" descr="Harry-Padgett-1901-Glee-Club-closeup.jpg"/>
          <p:cNvPicPr>
            <a:picLocks noChangeAspect="1"/>
          </p:cNvPicPr>
          <p:nvPr/>
        </p:nvPicPr>
        <p:blipFill>
          <a:blip r:embed="rId4" cstate="print"/>
          <a:stretch>
            <a:fillRect/>
          </a:stretch>
        </p:blipFill>
        <p:spPr>
          <a:xfrm>
            <a:off x="5791200" y="685800"/>
            <a:ext cx="2984500" cy="2628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800" decel="100000"/>
                                        <p:tgtEl>
                                          <p:spTgt spid="7"/>
                                        </p:tgtEl>
                                      </p:cBhvr>
                                    </p:animEffect>
                                    <p:anim calcmode="lin" valueType="num">
                                      <p:cBhvr>
                                        <p:cTn id="15" dur="800" decel="100000" fill="hold"/>
                                        <p:tgtEl>
                                          <p:spTgt spid="7"/>
                                        </p:tgtEl>
                                        <p:attrNameLst>
                                          <p:attrName>style.rotation</p:attrName>
                                        </p:attrNameLst>
                                      </p:cBhvr>
                                      <p:tavLst>
                                        <p:tav tm="0">
                                          <p:val>
                                            <p:fltVal val="-90"/>
                                          </p:val>
                                        </p:tav>
                                        <p:tav tm="100000">
                                          <p:val>
                                            <p:fltVal val="0"/>
                                          </p:val>
                                        </p:tav>
                                      </p:tavLst>
                                    </p:anim>
                                    <p:anim calcmode="lin" valueType="num">
                                      <p:cBhvr>
                                        <p:cTn id="16" dur="800" decel="100000" fill="hold"/>
                                        <p:tgtEl>
                                          <p:spTgt spid="7"/>
                                        </p:tgtEl>
                                        <p:attrNameLst>
                                          <p:attrName>ppt_x</p:attrName>
                                        </p:attrNameLst>
                                      </p:cBhvr>
                                      <p:tavLst>
                                        <p:tav tm="0">
                                          <p:val>
                                            <p:strVal val="#ppt_x+0.4"/>
                                          </p:val>
                                        </p:tav>
                                        <p:tav tm="100000">
                                          <p:val>
                                            <p:strVal val="#ppt_x-0.05"/>
                                          </p:val>
                                        </p:tav>
                                      </p:tavLst>
                                    </p:anim>
                                    <p:anim calcmode="lin" valueType="num">
                                      <p:cBhvr>
                                        <p:cTn id="17" dur="800" decel="100000" fill="hold"/>
                                        <p:tgtEl>
                                          <p:spTgt spid="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2000" fill="hold"/>
                                        <p:tgtEl>
                                          <p:spTgt spid="14"/>
                                        </p:tgtEl>
                                        <p:attrNameLst>
                                          <p:attrName>ppt_w</p:attrName>
                                        </p:attrNameLst>
                                      </p:cBhvr>
                                      <p:tavLst>
                                        <p:tav tm="0">
                                          <p:val>
                                            <p:fltVal val="0"/>
                                          </p:val>
                                        </p:tav>
                                        <p:tav tm="100000">
                                          <p:val>
                                            <p:strVal val="#ppt_w"/>
                                          </p:val>
                                        </p:tav>
                                      </p:tavLst>
                                    </p:anim>
                                    <p:anim calcmode="lin" valueType="num">
                                      <p:cBhvr>
                                        <p:cTn id="25" dur="2000" fill="hold"/>
                                        <p:tgtEl>
                                          <p:spTgt spid="14"/>
                                        </p:tgtEl>
                                        <p:attrNameLst>
                                          <p:attrName>ppt_h</p:attrName>
                                        </p:attrNameLst>
                                      </p:cBhvr>
                                      <p:tavLst>
                                        <p:tav tm="0">
                                          <p:val>
                                            <p:fltVal val="0"/>
                                          </p:val>
                                        </p:tav>
                                        <p:tav tm="100000">
                                          <p:val>
                                            <p:strVal val="#ppt_h"/>
                                          </p:val>
                                        </p:tav>
                                      </p:tavLst>
                                    </p:anim>
                                    <p:animEffect transition="in" filter="fade">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6" name="Content Placeholder 5"/>
          <p:cNvSpPr>
            <a:spLocks noGrp="1"/>
          </p:cNvSpPr>
          <p:nvPr>
            <p:ph idx="1"/>
          </p:nvPr>
        </p:nvSpPr>
        <p:spPr/>
        <p:txBody>
          <a:bodyPr/>
          <a:lstStyle/>
          <a:p>
            <a:r>
              <a:rPr lang="en-US" dirty="0" smtClean="0"/>
              <a:t>Here is how Harry’s college classmates described him. . .</a:t>
            </a:r>
            <a:endParaRPr lang="en-US" dirty="0"/>
          </a:p>
        </p:txBody>
      </p:sp>
      <p:pic>
        <p:nvPicPr>
          <p:cNvPr id="9" name="Picture 8" descr="Harry-Padgett-1902-description-from-Rat-Tat.jpg"/>
          <p:cNvPicPr>
            <a:picLocks noChangeAspect="1"/>
          </p:cNvPicPr>
          <p:nvPr/>
        </p:nvPicPr>
        <p:blipFill>
          <a:blip r:embed="rId2" cstate="print"/>
          <a:stretch>
            <a:fillRect/>
          </a:stretch>
        </p:blipFill>
        <p:spPr>
          <a:xfrm>
            <a:off x="152400" y="2819400"/>
            <a:ext cx="8882418" cy="270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pic>
        <p:nvPicPr>
          <p:cNvPr id="5" name="Content Placeholder 4" descr="MD-Annapolis_St-Johns-College_1901-RT-TAT_108-Harry-in-Glee-Club.jpg"/>
          <p:cNvPicPr>
            <a:picLocks noGrp="1" noChangeAspect="1"/>
          </p:cNvPicPr>
          <p:nvPr>
            <p:ph idx="1"/>
          </p:nvPr>
        </p:nvPicPr>
        <p:blipFill>
          <a:blip r:embed="rId3" cstate="print"/>
          <a:stretch>
            <a:fillRect/>
          </a:stretch>
        </p:blipFill>
        <p:spPr>
          <a:xfrm>
            <a:off x="152400" y="48762"/>
            <a:ext cx="8890141" cy="6809238"/>
          </a:xfrm>
        </p:spPr>
      </p:pic>
      <p:cxnSp>
        <p:nvCxnSpPr>
          <p:cNvPr id="7" name="Straight Arrow Connector 6"/>
          <p:cNvCxnSpPr/>
          <p:nvPr/>
        </p:nvCxnSpPr>
        <p:spPr>
          <a:xfrm flipH="1">
            <a:off x="6019800" y="457200"/>
            <a:ext cx="1295400" cy="7620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800" decel="100000"/>
                                        <p:tgtEl>
                                          <p:spTgt spid="7"/>
                                        </p:tgtEl>
                                      </p:cBhvr>
                                    </p:animEffect>
                                    <p:anim calcmode="lin" valueType="num">
                                      <p:cBhvr>
                                        <p:cTn id="13" dur="800" decel="100000" fill="hold"/>
                                        <p:tgtEl>
                                          <p:spTgt spid="7"/>
                                        </p:tgtEl>
                                        <p:attrNameLst>
                                          <p:attrName>style.rotation</p:attrName>
                                        </p:attrNameLst>
                                      </p:cBhvr>
                                      <p:tavLst>
                                        <p:tav tm="0">
                                          <p:val>
                                            <p:fltVal val="-90"/>
                                          </p:val>
                                        </p:tav>
                                        <p:tav tm="100000">
                                          <p:val>
                                            <p:fltVal val="0"/>
                                          </p:val>
                                        </p:tav>
                                      </p:tavLst>
                                    </p:anim>
                                    <p:anim calcmode="lin" valueType="num">
                                      <p:cBhvr>
                                        <p:cTn id="14" dur="800" decel="100000" fill="hold"/>
                                        <p:tgtEl>
                                          <p:spTgt spid="7"/>
                                        </p:tgtEl>
                                        <p:attrNameLst>
                                          <p:attrName>ppt_x</p:attrName>
                                        </p:attrNameLst>
                                      </p:cBhvr>
                                      <p:tavLst>
                                        <p:tav tm="0">
                                          <p:val>
                                            <p:strVal val="#ppt_x+0.4"/>
                                          </p:val>
                                        </p:tav>
                                        <p:tav tm="100000">
                                          <p:val>
                                            <p:strVal val="#ppt_x-0.05"/>
                                          </p:val>
                                        </p:tav>
                                      </p:tavLst>
                                    </p:anim>
                                    <p:anim calcmode="lin" valueType="num">
                                      <p:cBhvr>
                                        <p:cTn id="15" dur="800" decel="100000" fill="hold"/>
                                        <p:tgtEl>
                                          <p:spTgt spid="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pic>
        <p:nvPicPr>
          <p:cNvPr id="6" name="Content Placeholder 5" descr="St-Johns-1902-Sophomore-Class-Rat-Tat-with-Harry-and-Edward-Padgett.jpg"/>
          <p:cNvPicPr>
            <a:picLocks noGrp="1" noChangeAspect="1"/>
          </p:cNvPicPr>
          <p:nvPr>
            <p:ph idx="1"/>
          </p:nvPr>
        </p:nvPicPr>
        <p:blipFill>
          <a:blip r:embed="rId3" cstate="print"/>
          <a:stretch>
            <a:fillRect/>
          </a:stretch>
        </p:blipFill>
        <p:spPr>
          <a:xfrm>
            <a:off x="-60946" y="0"/>
            <a:ext cx="9281146" cy="6838108"/>
          </a:xfrm>
        </p:spPr>
      </p:pic>
      <p:cxnSp>
        <p:nvCxnSpPr>
          <p:cNvPr id="7" name="Straight Arrow Connector 6"/>
          <p:cNvCxnSpPr/>
          <p:nvPr/>
        </p:nvCxnSpPr>
        <p:spPr>
          <a:xfrm flipH="1">
            <a:off x="5638800" y="838200"/>
            <a:ext cx="1295400" cy="7620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flipV="1">
            <a:off x="1676400" y="2971800"/>
            <a:ext cx="1447800" cy="2514600"/>
          </a:xfrm>
          <a:prstGeom prst="straightConnector1">
            <a:avLst/>
          </a:prstGeom>
          <a:ln w="50800">
            <a:tailEnd type="arrow"/>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800" decel="100000"/>
                                        <p:tgtEl>
                                          <p:spTgt spid="7"/>
                                        </p:tgtEl>
                                      </p:cBhvr>
                                    </p:animEffect>
                                    <p:anim calcmode="lin" valueType="num">
                                      <p:cBhvr>
                                        <p:cTn id="15" dur="800" decel="100000" fill="hold"/>
                                        <p:tgtEl>
                                          <p:spTgt spid="7"/>
                                        </p:tgtEl>
                                        <p:attrNameLst>
                                          <p:attrName>style.rotation</p:attrName>
                                        </p:attrNameLst>
                                      </p:cBhvr>
                                      <p:tavLst>
                                        <p:tav tm="0">
                                          <p:val>
                                            <p:fltVal val="-90"/>
                                          </p:val>
                                        </p:tav>
                                        <p:tav tm="100000">
                                          <p:val>
                                            <p:fltVal val="0"/>
                                          </p:val>
                                        </p:tav>
                                      </p:tavLst>
                                    </p:anim>
                                    <p:anim calcmode="lin" valueType="num">
                                      <p:cBhvr>
                                        <p:cTn id="16" dur="800" decel="100000" fill="hold"/>
                                        <p:tgtEl>
                                          <p:spTgt spid="7"/>
                                        </p:tgtEl>
                                        <p:attrNameLst>
                                          <p:attrName>ppt_x</p:attrName>
                                        </p:attrNameLst>
                                      </p:cBhvr>
                                      <p:tavLst>
                                        <p:tav tm="0">
                                          <p:val>
                                            <p:strVal val="#ppt_x+0.4"/>
                                          </p:val>
                                        </p:tav>
                                        <p:tav tm="100000">
                                          <p:val>
                                            <p:strVal val="#ppt_x-0.05"/>
                                          </p:val>
                                        </p:tav>
                                      </p:tavLst>
                                    </p:anim>
                                    <p:anim calcmode="lin" valueType="num">
                                      <p:cBhvr>
                                        <p:cTn id="17" dur="800" decel="100000" fill="hold"/>
                                        <p:tgtEl>
                                          <p:spTgt spid="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800" decel="100000"/>
                                        <p:tgtEl>
                                          <p:spTgt spid="8"/>
                                        </p:tgtEl>
                                      </p:cBhvr>
                                    </p:animEffect>
                                    <p:anim calcmode="lin" valueType="num">
                                      <p:cBhvr>
                                        <p:cTn id="25" dur="800" decel="100000" fill="hold"/>
                                        <p:tgtEl>
                                          <p:spTgt spid="8"/>
                                        </p:tgtEl>
                                        <p:attrNameLst>
                                          <p:attrName>style.rotation</p:attrName>
                                        </p:attrNameLst>
                                      </p:cBhvr>
                                      <p:tavLst>
                                        <p:tav tm="0">
                                          <p:val>
                                            <p:fltVal val="-90"/>
                                          </p:val>
                                        </p:tav>
                                        <p:tav tm="100000">
                                          <p:val>
                                            <p:fltVal val="0"/>
                                          </p:val>
                                        </p:tav>
                                      </p:tavLst>
                                    </p:anim>
                                    <p:anim calcmode="lin" valueType="num">
                                      <p:cBhvr>
                                        <p:cTn id="26" dur="800" decel="100000" fill="hold"/>
                                        <p:tgtEl>
                                          <p:spTgt spid="8"/>
                                        </p:tgtEl>
                                        <p:attrNameLst>
                                          <p:attrName>ppt_x</p:attrName>
                                        </p:attrNameLst>
                                      </p:cBhvr>
                                      <p:tavLst>
                                        <p:tav tm="0">
                                          <p:val>
                                            <p:strVal val="#ppt_x+0.4"/>
                                          </p:val>
                                        </p:tav>
                                        <p:tav tm="100000">
                                          <p:val>
                                            <p:strVal val="#ppt_x-0.05"/>
                                          </p:val>
                                        </p:tav>
                                      </p:tavLst>
                                    </p:anim>
                                    <p:anim calcmode="lin" valueType="num">
                                      <p:cBhvr>
                                        <p:cTn id="27" dur="800" decel="100000" fill="hold"/>
                                        <p:tgtEl>
                                          <p:spTgt spid="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11" name="Content Placeholder 10"/>
          <p:cNvSpPr>
            <a:spLocks noGrp="1"/>
          </p:cNvSpPr>
          <p:nvPr>
            <p:ph idx="1"/>
          </p:nvPr>
        </p:nvSpPr>
        <p:spPr/>
        <p:txBody>
          <a:bodyPr/>
          <a:lstStyle/>
          <a:p>
            <a:r>
              <a:rPr lang="en-US" dirty="0" smtClean="0"/>
              <a:t>From Directory records, Harry, now going by the name “Henry”, moved to Baltimore in 1903 after he left St. John’s</a:t>
            </a:r>
          </a:p>
          <a:p>
            <a:r>
              <a:rPr lang="en-US" dirty="0" smtClean="0"/>
              <a:t>By 1910, Harry had moved to Chicago.  He was 26 years old, single, and working as a clerk in the Railroad Industry</a:t>
            </a:r>
          </a:p>
          <a:p>
            <a:endParaRPr lang="en-US" dirty="0"/>
          </a:p>
        </p:txBody>
      </p:sp>
      <p:pic>
        <p:nvPicPr>
          <p:cNvPr id="5" name="Picture 4" descr="1910-Census-Henry-Hyde-Padgett-in-Chicago-Clip-1.jpg"/>
          <p:cNvPicPr>
            <a:picLocks noChangeAspect="1"/>
          </p:cNvPicPr>
          <p:nvPr/>
        </p:nvPicPr>
        <p:blipFill>
          <a:blip r:embed="rId2" cstate="print"/>
          <a:stretch>
            <a:fillRect/>
          </a:stretch>
        </p:blipFill>
        <p:spPr>
          <a:xfrm>
            <a:off x="76200" y="4057277"/>
            <a:ext cx="9009322" cy="895723"/>
          </a:xfrm>
          <a:prstGeom prst="rect">
            <a:avLst/>
          </a:prstGeom>
        </p:spPr>
      </p:pic>
      <p:pic>
        <p:nvPicPr>
          <p:cNvPr id="6" name="Picture 5" descr="1910-Census-Henry-Hyde-Padgett-in-Chicago-Clip-2.jpg"/>
          <p:cNvPicPr>
            <a:picLocks noChangeAspect="1"/>
          </p:cNvPicPr>
          <p:nvPr/>
        </p:nvPicPr>
        <p:blipFill>
          <a:blip r:embed="rId3" cstate="print"/>
          <a:stretch>
            <a:fillRect/>
          </a:stretch>
        </p:blipFill>
        <p:spPr>
          <a:xfrm>
            <a:off x="1905000" y="5301660"/>
            <a:ext cx="5486400" cy="1251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2000"/>
                                        <p:tgtEl>
                                          <p:spTgt spid="11">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7572375"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anose="020B0604020202020204" pitchFamily="34" charset="0"/>
              <a:buChar cha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On June 3, 1911, Henry</a:t>
            </a:r>
            <a:r>
              <a:rPr kumimoji="0" lang="en-US" sz="2400" b="0" i="0" u="none" strike="noStrike" kern="1200" cap="none" spc="0" normalizeH="0" noProof="0" dirty="0" smtClean="0">
                <a:ln>
                  <a:noFill/>
                </a:ln>
                <a:solidFill>
                  <a:schemeClr val="bg2"/>
                </a:solidFill>
                <a:effectLst/>
                <a:uLnTx/>
                <a:uFillTx/>
                <a:latin typeface="+mn-lt"/>
                <a:ea typeface="+mn-ea"/>
                <a:cs typeface="+mn-cs"/>
              </a:rPr>
              <a:t> </a:t>
            </a:r>
            <a:r>
              <a:rPr lang="en-US" sz="2400" dirty="0" smtClean="0">
                <a:solidFill>
                  <a:schemeClr val="bg2"/>
                </a:solidFill>
              </a:rPr>
              <a:t>married Hazel Kirke Hamilton</a:t>
            </a: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endParaRPr kumimoji="0" lang="en-US" sz="2400" b="0" i="0" u="none" strike="noStrike" kern="1200" cap="none" spc="0" normalizeH="0" baseline="0" noProof="0" dirty="0">
              <a:ln>
                <a:noFill/>
              </a:ln>
              <a:solidFill>
                <a:schemeClr val="bg2"/>
              </a:solidFill>
              <a:effectLst/>
              <a:uLnTx/>
              <a:uFillTx/>
              <a:latin typeface="+mn-lt"/>
              <a:ea typeface="+mn-ea"/>
              <a:cs typeface="+mn-cs"/>
            </a:endParaRPr>
          </a:p>
        </p:txBody>
      </p:sp>
      <p:pic>
        <p:nvPicPr>
          <p:cNvPr id="1026" name="Picture 2" descr="C:\Users\DENNIS\Pictures\1_Padgett-Movie-Pictures\Harry-H-Padgett\Harry-and-Hazel-Marriage-License-June-3-1911_cropped.jpg"/>
          <p:cNvPicPr>
            <a:picLocks noGrp="1" noChangeAspect="1" noChangeArrowheads="1"/>
          </p:cNvPicPr>
          <p:nvPr>
            <p:ph idx="1"/>
          </p:nvPr>
        </p:nvPicPr>
        <p:blipFill>
          <a:blip r:embed="rId2" cstate="print"/>
          <a:srcRect/>
          <a:stretch>
            <a:fillRect/>
          </a:stretch>
        </p:blipFill>
        <p:spPr bwMode="auto">
          <a:xfrm>
            <a:off x="304800" y="228600"/>
            <a:ext cx="8740382" cy="64834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James Edward Padgett</a:t>
            </a:r>
            <a:endParaRPr lang="en-US" dirty="0"/>
          </a:p>
        </p:txBody>
      </p:sp>
      <p:pic>
        <p:nvPicPr>
          <p:cNvPr id="4" name="Content Placeholder 3" descr="James-E-Padgett-photo.jpg"/>
          <p:cNvPicPr>
            <a:picLocks noGrp="1" noChangeAspect="1"/>
          </p:cNvPicPr>
          <p:nvPr>
            <p:ph idx="1"/>
          </p:nvPr>
        </p:nvPicPr>
        <p:blipFill>
          <a:blip r:embed="rId2" cstate="print"/>
          <a:stretch>
            <a:fillRect/>
          </a:stretch>
        </p:blipFill>
        <p:spPr>
          <a:xfrm>
            <a:off x="1905000" y="1600200"/>
            <a:ext cx="2965263" cy="4373761"/>
          </a:xfrm>
        </p:spPr>
      </p:pic>
      <p:sp>
        <p:nvSpPr>
          <p:cNvPr id="6" name="TextBox 5"/>
          <p:cNvSpPr txBox="1"/>
          <p:nvPr/>
        </p:nvSpPr>
        <p:spPr>
          <a:xfrm>
            <a:off x="5257800" y="1676400"/>
            <a:ext cx="3352800" cy="4401205"/>
          </a:xfrm>
          <a:prstGeom prst="rect">
            <a:avLst/>
          </a:prstGeom>
          <a:noFill/>
          <a:ln>
            <a:noFill/>
          </a:ln>
        </p:spPr>
        <p:txBody>
          <a:bodyPr wrap="square" rtlCol="0">
            <a:spAutoFit/>
          </a:bodyPr>
          <a:lstStyle/>
          <a:p>
            <a:r>
              <a:rPr lang="en-US" sz="2000" dirty="0" smtClean="0">
                <a:solidFill>
                  <a:schemeClr val="bg1"/>
                </a:solidFill>
              </a:rPr>
              <a:t>Lived entire life in </a:t>
            </a:r>
          </a:p>
          <a:p>
            <a:r>
              <a:rPr lang="en-US" sz="2000" dirty="0" smtClean="0">
                <a:solidFill>
                  <a:schemeClr val="bg1"/>
                </a:solidFill>
              </a:rPr>
              <a:t>Washington D.C.</a:t>
            </a:r>
          </a:p>
          <a:p>
            <a:endParaRPr lang="en-US" sz="2000" dirty="0">
              <a:solidFill>
                <a:schemeClr val="bg1"/>
              </a:solidFill>
            </a:endParaRPr>
          </a:p>
          <a:p>
            <a:r>
              <a:rPr lang="en-US" sz="2000" dirty="0" smtClean="0">
                <a:solidFill>
                  <a:schemeClr val="bg1"/>
                </a:solidFill>
              </a:rPr>
              <a:t>Was a young, boy during the Civil War:</a:t>
            </a:r>
            <a:br>
              <a:rPr lang="en-US" sz="2000" dirty="0" smtClean="0">
                <a:solidFill>
                  <a:schemeClr val="bg1"/>
                </a:solidFill>
              </a:rPr>
            </a:br>
            <a:r>
              <a:rPr lang="en-US" sz="2000" dirty="0" smtClean="0">
                <a:solidFill>
                  <a:schemeClr val="bg1"/>
                </a:solidFill>
              </a:rPr>
              <a:t>1861 to 1865</a:t>
            </a:r>
          </a:p>
          <a:p>
            <a:endParaRPr lang="en-US" sz="2000" dirty="0">
              <a:solidFill>
                <a:schemeClr val="bg1"/>
              </a:solidFill>
            </a:endParaRPr>
          </a:p>
          <a:p>
            <a:r>
              <a:rPr lang="en-US" sz="2000" dirty="0" smtClean="0">
                <a:solidFill>
                  <a:schemeClr val="bg1"/>
                </a:solidFill>
              </a:rPr>
              <a:t>Padgett was 8 years, 7 months old when the war started, and he was 12 years, 8 months when the war ended.</a:t>
            </a:r>
          </a:p>
          <a:p>
            <a:endParaRPr lang="en-US" sz="2000" dirty="0"/>
          </a:p>
          <a:p>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2000"/>
                                        <p:tgtEl>
                                          <p:spTgt spid="6">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7572375"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anose="020B0604020202020204" pitchFamily="34" charset="0"/>
              <a:buChar char="•"/>
            </a:pPr>
            <a:r>
              <a:rPr lang="en-US" sz="2400" dirty="0" smtClean="0">
                <a:solidFill>
                  <a:schemeClr val="bg2"/>
                </a:solidFill>
              </a:rPr>
              <a:t>World War I</a:t>
            </a:r>
          </a:p>
          <a:p>
            <a:pPr marL="228600" lvl="0" indent="-228600">
              <a:lnSpc>
                <a:spcPct val="90000"/>
              </a:lnSpc>
              <a:spcBef>
                <a:spcPct val="30000"/>
              </a:spcBef>
              <a:buClr>
                <a:schemeClr val="accent2"/>
              </a:buClr>
              <a:buSzPct val="70000"/>
              <a:buFont typeface="Arial" panose="020B0604020202020204" pitchFamily="34" charset="0"/>
              <a:buChar cha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With</a:t>
            </a:r>
            <a:r>
              <a:rPr kumimoji="0" lang="en-US" sz="2400" b="0" i="0" u="none" strike="noStrike" kern="1200" cap="none" spc="0" normalizeH="0" noProof="0" dirty="0" smtClean="0">
                <a:ln>
                  <a:noFill/>
                </a:ln>
                <a:solidFill>
                  <a:schemeClr val="bg2"/>
                </a:solidFill>
                <a:effectLst/>
                <a:uLnTx/>
                <a:uFillTx/>
                <a:latin typeface="+mn-lt"/>
                <a:ea typeface="+mn-ea"/>
                <a:cs typeface="+mn-cs"/>
              </a:rPr>
              <a:t> his Railroad Business background, Henry Padgett landed a position with the newly nationalized “United States Railroad Administration.”</a:t>
            </a:r>
          </a:p>
          <a:p>
            <a:pPr marL="228600" lvl="0" indent="-228600">
              <a:lnSpc>
                <a:spcPct val="90000"/>
              </a:lnSpc>
              <a:spcBef>
                <a:spcPct val="30000"/>
              </a:spcBef>
              <a:buClr>
                <a:schemeClr val="accent2"/>
              </a:buClr>
              <a:buSzPct val="70000"/>
              <a:buFont typeface="Arial" panose="020B0604020202020204" pitchFamily="34" charset="0"/>
              <a:buChar char="•"/>
            </a:pPr>
            <a:r>
              <a:rPr lang="en-US" sz="2400" baseline="0" dirty="0" smtClean="0">
                <a:solidFill>
                  <a:schemeClr val="bg2"/>
                </a:solidFill>
              </a:rPr>
              <a:t>Henry served as secretary </a:t>
            </a:r>
            <a:br>
              <a:rPr lang="en-US" sz="2400" baseline="0" dirty="0" smtClean="0">
                <a:solidFill>
                  <a:schemeClr val="bg2"/>
                </a:solidFill>
              </a:rPr>
            </a:br>
            <a:r>
              <a:rPr lang="en-US" sz="2400" baseline="0" dirty="0" smtClean="0">
                <a:solidFill>
                  <a:schemeClr val="bg2"/>
                </a:solidFill>
              </a:rPr>
              <a:t>to Walter</a:t>
            </a:r>
            <a:r>
              <a:rPr lang="en-US" sz="2400" dirty="0" smtClean="0">
                <a:solidFill>
                  <a:schemeClr val="bg2"/>
                </a:solidFill>
              </a:rPr>
              <a:t> D. Hine, </a:t>
            </a:r>
            <a:br>
              <a:rPr lang="en-US" sz="2400" dirty="0" smtClean="0">
                <a:solidFill>
                  <a:schemeClr val="bg2"/>
                </a:solidFill>
              </a:rPr>
            </a:br>
            <a:r>
              <a:rPr lang="en-US" sz="2400" dirty="0" smtClean="0">
                <a:solidFill>
                  <a:schemeClr val="bg2"/>
                </a:solidFill>
              </a:rPr>
              <a:t>Assistant Director General </a:t>
            </a:r>
            <a:br>
              <a:rPr lang="en-US" sz="2400" dirty="0" smtClean="0">
                <a:solidFill>
                  <a:schemeClr val="bg2"/>
                </a:solidFill>
              </a:rPr>
            </a:br>
            <a:r>
              <a:rPr lang="en-US" sz="2400" dirty="0" smtClean="0">
                <a:solidFill>
                  <a:schemeClr val="bg2"/>
                </a:solidFill>
              </a:rPr>
              <a:t>of the USRA.</a:t>
            </a:r>
            <a:r>
              <a:rPr lang="en-US" sz="2400" baseline="0" dirty="0" smtClean="0">
                <a:solidFill>
                  <a:schemeClr val="bg2"/>
                </a:solidFill>
              </a:rPr>
              <a:t> </a:t>
            </a: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endParaRPr kumimoji="0" lang="en-US" sz="2400" b="0" i="0" u="none" strike="noStrike" kern="1200" cap="none" spc="0" normalizeH="0" baseline="0" noProof="0" dirty="0">
              <a:ln>
                <a:noFill/>
              </a:ln>
              <a:solidFill>
                <a:schemeClr val="bg2"/>
              </a:solidFill>
              <a:effectLst/>
              <a:uLnTx/>
              <a:uFillTx/>
              <a:latin typeface="+mn-lt"/>
              <a:ea typeface="+mn-ea"/>
              <a:cs typeface="+mn-cs"/>
            </a:endParaRPr>
          </a:p>
        </p:txBody>
      </p:sp>
      <p:pic>
        <p:nvPicPr>
          <p:cNvPr id="5" name="Picture 4" descr="Walker_Downer_Hines.jpg"/>
          <p:cNvPicPr>
            <a:picLocks noChangeAspect="1"/>
          </p:cNvPicPr>
          <p:nvPr/>
        </p:nvPicPr>
        <p:blipFill>
          <a:blip r:embed="rId2" cstate="print"/>
          <a:stretch>
            <a:fillRect/>
          </a:stretch>
        </p:blipFill>
        <p:spPr>
          <a:xfrm>
            <a:off x="4729361" y="990600"/>
            <a:ext cx="4328914" cy="532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0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7572375"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anose="020B0604020202020204" pitchFamily="34" charset="0"/>
              <a:buChar char="•"/>
            </a:pPr>
            <a:r>
              <a:rPr lang="en-US" sz="2400" dirty="0" smtClean="0">
                <a:solidFill>
                  <a:schemeClr val="bg2"/>
                </a:solidFill>
              </a:rPr>
              <a:t>World War I</a:t>
            </a:r>
          </a:p>
          <a:p>
            <a:pPr marL="228600" lvl="0" indent="-228600">
              <a:lnSpc>
                <a:spcPct val="90000"/>
              </a:lnSpc>
              <a:spcBef>
                <a:spcPct val="30000"/>
              </a:spcBef>
              <a:buClr>
                <a:schemeClr val="accent2"/>
              </a:buClr>
              <a:buSzPct val="70000"/>
              <a:buFont typeface="Arial" panose="020B0604020202020204" pitchFamily="34" charset="0"/>
              <a:buChar cha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Henry Padgett registered: September 12, 1918</a:t>
            </a:r>
          </a:p>
          <a:p>
            <a:pPr marL="228600" lvl="0" indent="-228600">
              <a:lnSpc>
                <a:spcPct val="90000"/>
              </a:lnSpc>
              <a:spcBef>
                <a:spcPct val="30000"/>
              </a:spcBef>
              <a:buClr>
                <a:schemeClr val="accent2"/>
              </a:buClr>
              <a:buSzPct val="70000"/>
              <a:buFont typeface="Arial" panose="020B0604020202020204" pitchFamily="34" charset="0"/>
              <a:buChar cha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endParaRPr kumimoji="0" lang="en-US" sz="2400" b="0" i="0" u="none" strike="noStrike" kern="1200" cap="none" spc="0" normalizeH="0" baseline="0" noProof="0" dirty="0">
              <a:ln>
                <a:noFill/>
              </a:ln>
              <a:solidFill>
                <a:schemeClr val="bg2"/>
              </a:solidFill>
              <a:effectLst/>
              <a:uLnTx/>
              <a:uFillTx/>
              <a:latin typeface="+mn-lt"/>
              <a:ea typeface="+mn-ea"/>
              <a:cs typeface="+mn-cs"/>
            </a:endParaRPr>
          </a:p>
        </p:txBody>
      </p:sp>
      <p:pic>
        <p:nvPicPr>
          <p:cNvPr id="2051" name="Picture 3" descr="C:\Users\DENNIS\Pictures\1_Padgett-Movie-Pictures\Harry-H-Padgett\Henry-Hyde-Padgett_WWI-Draft-Registration_Sep-12-1918_cropped.jpg"/>
          <p:cNvPicPr>
            <a:picLocks noChangeAspect="1" noChangeArrowheads="1"/>
          </p:cNvPicPr>
          <p:nvPr/>
        </p:nvPicPr>
        <p:blipFill>
          <a:blip r:embed="rId2" cstate="print"/>
          <a:srcRect/>
          <a:stretch>
            <a:fillRect/>
          </a:stretch>
        </p:blipFill>
        <p:spPr bwMode="auto">
          <a:xfrm>
            <a:off x="0" y="457200"/>
            <a:ext cx="9149924" cy="594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Harry heyde Padgett </a:t>
            </a:r>
            <a:endParaRPr lang="en-US" dirty="0"/>
          </a:p>
        </p:txBody>
      </p:sp>
      <p:sp>
        <p:nvSpPr>
          <p:cNvPr id="3" name="Content Placeholder 2"/>
          <p:cNvSpPr>
            <a:spLocks noGrp="1"/>
          </p:cNvSpPr>
          <p:nvPr>
            <p:ph idx="1"/>
          </p:nvPr>
        </p:nvSpPr>
        <p:spPr>
          <a:xfrm>
            <a:off x="342900" y="1825624"/>
            <a:ext cx="7572375" cy="4346575"/>
          </a:xfrm>
        </p:spPr>
        <p:txBody>
          <a:bodyPr>
            <a:normAutofit fontScale="92500" lnSpcReduction="10000"/>
          </a:bodyPr>
          <a:lstStyle/>
          <a:p>
            <a:pPr>
              <a:buNone/>
            </a:pPr>
            <a:r>
              <a:rPr lang="en-US" dirty="0" smtClean="0"/>
              <a:t>In a side bar note, Helenita must have liked Hazel because after she passed she wrote in one of the messages through her father. . .</a:t>
            </a:r>
          </a:p>
          <a:p>
            <a:pPr>
              <a:buNone/>
            </a:pPr>
            <a:r>
              <a:rPr lang="en-US" dirty="0" smtClean="0"/>
              <a:t>“Give my love to the boys, and especially to Hazel and tell her that I am with her, and so is mother, both trying to help her, and make her expectations come true, and also cause her to be the happiest little mother in all the world. She has wonderful influences around her, and should be very happy as well as should Harry, and I know you will also.  So, dear Daddy, I must say good night. With all my love, I am still your own loving – Baby.”</a:t>
            </a:r>
          </a:p>
          <a:p>
            <a:pPr>
              <a:buNone/>
            </a:pPr>
            <a:endParaRPr lang="en-US" dirty="0" smtClean="0"/>
          </a:p>
          <a:p>
            <a:pPr lvl="0">
              <a:buNone/>
            </a:pPr>
            <a:r>
              <a:rPr lang="en-US" dirty="0" smtClean="0"/>
              <a:t>-- Message from Helenita Padgett on October 14, 1918</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7572375"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anose="020B0604020202020204" pitchFamily="34" charset="0"/>
              <a:buChar char="•"/>
            </a:pPr>
            <a:r>
              <a:rPr lang="en-US" sz="2400" dirty="0" smtClean="0">
                <a:solidFill>
                  <a:schemeClr val="bg2"/>
                </a:solidFill>
              </a:rPr>
              <a:t>While still living in the Washington D.C. area in 1919, </a:t>
            </a:r>
            <a:r>
              <a:rPr kumimoji="0" lang="en-US" sz="2400" b="0" i="0" u="none" strike="noStrike" kern="1200" cap="none" spc="0" normalizeH="0" baseline="0" noProof="0" dirty="0" smtClean="0">
                <a:ln>
                  <a:noFill/>
                </a:ln>
                <a:solidFill>
                  <a:schemeClr val="bg2"/>
                </a:solidFill>
                <a:effectLst/>
                <a:uLnTx/>
                <a:uFillTx/>
                <a:latin typeface="+mn-lt"/>
                <a:ea typeface="+mn-ea"/>
                <a:cs typeface="+mn-cs"/>
              </a:rPr>
              <a:t>Henry and Hazel welcomed their first child…</a:t>
            </a:r>
          </a:p>
          <a:p>
            <a:pPr marL="228600" lvl="0" indent="-228600">
              <a:lnSpc>
                <a:spcPct val="90000"/>
              </a:lnSpc>
              <a:spcBef>
                <a:spcPct val="30000"/>
              </a:spcBef>
              <a:buClr>
                <a:schemeClr val="accent2"/>
              </a:buClr>
              <a:buSzPct val="70000"/>
              <a:buFont typeface="Arial" panose="020B0604020202020204" pitchFamily="34" charset="0"/>
              <a:buChar cha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685800" lvl="1" indent="-228600" algn="ctr">
              <a:lnSpc>
                <a:spcPct val="90000"/>
              </a:lnSpc>
              <a:spcBef>
                <a:spcPct val="30000"/>
              </a:spcBef>
              <a:buClr>
                <a:schemeClr val="accent2"/>
              </a:buClr>
              <a:buSzPct val="70000"/>
              <a:buFont typeface="Arial" panose="020B0604020202020204" pitchFamily="34" charset="0"/>
              <a:buChar char="•"/>
            </a:pPr>
            <a:r>
              <a:rPr lang="en-US" sz="2400" dirty="0" smtClean="0">
                <a:solidFill>
                  <a:schemeClr val="bg2"/>
                </a:solidFill>
              </a:rPr>
              <a:t>Barbara Padgett</a:t>
            </a:r>
          </a:p>
          <a:p>
            <a:pPr marL="685800" lvl="1" indent="-228600">
              <a:lnSpc>
                <a:spcPct val="90000"/>
              </a:lnSpc>
              <a:spcBef>
                <a:spcPct val="30000"/>
              </a:spcBef>
              <a:buClr>
                <a:schemeClr val="accent2"/>
              </a:buClr>
              <a:buSzPct val="70000"/>
              <a:buFont typeface="Arial" panose="020B0604020202020204" pitchFamily="34" charset="0"/>
              <a:buChar cha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228600" indent="-228600">
              <a:lnSpc>
                <a:spcPct val="90000"/>
              </a:lnSpc>
              <a:spcBef>
                <a:spcPct val="30000"/>
              </a:spcBef>
              <a:buClr>
                <a:schemeClr val="accent2"/>
              </a:buClr>
              <a:buSzPct val="70000"/>
              <a:buFont typeface="Arial" panose="020B0604020202020204" pitchFamily="34" charset="0"/>
              <a:buChar cha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anose="020B0604020202020204" pitchFamily="34" charset="0"/>
              <a:buChar char="•"/>
              <a:tabLst/>
              <a:defRPr/>
            </a:pPr>
            <a:endParaRPr kumimoji="0" lang="en-US" sz="2400" b="0" i="0" u="none" strike="noStrike" kern="1200" cap="none" spc="0" normalizeH="0" baseline="0" noProof="0" dirty="0">
              <a:ln>
                <a:noFill/>
              </a:ln>
              <a:solidFill>
                <a:schemeClr val="bg2"/>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7572375" cy="377800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kumimoji="0" lang="en-US" b="0" i="0" u="none" strike="noStrike" kern="1200" cap="none" spc="0" normalizeH="0" baseline="0" noProof="0" dirty="0" smtClean="0">
                <a:ln>
                  <a:noFill/>
                </a:ln>
                <a:solidFill>
                  <a:schemeClr val="bg2"/>
                </a:solidFill>
                <a:effectLst/>
                <a:uLnTx/>
                <a:uFillTx/>
                <a:latin typeface="+mn-lt"/>
                <a:ea typeface="+mn-ea"/>
                <a:cs typeface="+mn-cs"/>
              </a:rPr>
              <a:t>The 1920 Census shows that Henry,</a:t>
            </a:r>
            <a:r>
              <a:rPr kumimoji="0" lang="en-US" b="0" i="0" u="none" strike="noStrike" kern="1200" cap="none" spc="0" normalizeH="0" noProof="0" dirty="0" smtClean="0">
                <a:ln>
                  <a:noFill/>
                </a:ln>
                <a:solidFill>
                  <a:schemeClr val="bg2"/>
                </a:solidFill>
                <a:effectLst/>
                <a:uLnTx/>
                <a:uFillTx/>
                <a:latin typeface="+mn-lt"/>
                <a:ea typeface="+mn-ea"/>
                <a:cs typeface="+mn-cs"/>
              </a:rPr>
              <a:t> Hazel and Barbara had moved to town called Rye, New York.</a:t>
            </a:r>
          </a:p>
          <a:p>
            <a:pPr marL="228600" lvl="0" indent="-228600">
              <a:lnSpc>
                <a:spcPct val="90000"/>
              </a:lnSpc>
              <a:spcBef>
                <a:spcPct val="30000"/>
              </a:spcBef>
              <a:buClr>
                <a:schemeClr val="accent2"/>
              </a:buClr>
              <a:buSzPct val="70000"/>
              <a:buFont typeface="Arial" pitchFamily="34" charset="0"/>
              <a:buChar char="•"/>
            </a:pPr>
            <a:r>
              <a:rPr lang="en-US" noProof="0" dirty="0" smtClean="0">
                <a:solidFill>
                  <a:schemeClr val="bg2"/>
                </a:solidFill>
              </a:rPr>
              <a:t>Subsequently, Henry obtained a job with the </a:t>
            </a:r>
            <a:r>
              <a:rPr lang="en-US" dirty="0" smtClean="0">
                <a:solidFill>
                  <a:schemeClr val="bg1"/>
                </a:solidFill>
              </a:rPr>
              <a:t>Tide Waters Oil Company of New York City.</a:t>
            </a:r>
          </a:p>
          <a:p>
            <a:pPr marL="228600" lvl="0" indent="-228600">
              <a:lnSpc>
                <a:spcPct val="90000"/>
              </a:lnSpc>
              <a:spcBef>
                <a:spcPct val="30000"/>
              </a:spcBef>
              <a:buClr>
                <a:schemeClr val="accent2"/>
              </a:buClr>
              <a:buSzPct val="70000"/>
              <a:buFont typeface="Arial" pitchFamily="34" charset="0"/>
              <a:buChar char="•"/>
            </a:pPr>
            <a:r>
              <a:rPr lang="en-US" dirty="0" smtClean="0">
                <a:solidFill>
                  <a:schemeClr val="bg1"/>
                </a:solidFill>
              </a:rPr>
              <a:t>Henry’s new job required him to travel abroad, so he needed to obtain a United States Passport</a:t>
            </a:r>
          </a:p>
          <a:p>
            <a:pPr marL="228600" lvl="0" indent="-228600">
              <a:lnSpc>
                <a:spcPct val="90000"/>
              </a:lnSpc>
              <a:spcBef>
                <a:spcPct val="30000"/>
              </a:spcBef>
              <a:buClr>
                <a:schemeClr val="accent2"/>
              </a:buClr>
              <a:buSzPct val="70000"/>
              <a:buFont typeface="Arial" pitchFamily="34" charset="0"/>
              <a:buChar char="•"/>
            </a:pPr>
            <a:r>
              <a:rPr lang="en-US" dirty="0" smtClean="0">
                <a:solidFill>
                  <a:schemeClr val="bg1"/>
                </a:solidFill>
              </a:rPr>
              <a:t> </a:t>
            </a:r>
            <a:endParaRPr kumimoji="0" lang="en-US" b="0" i="0" u="none" strike="noStrike" kern="1200" cap="none" spc="0" normalizeH="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b="0" i="0" u="none" strike="noStrike" kern="1200" cap="none" spc="0" normalizeH="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tabLst/>
              <a:defRPr/>
            </a:pPr>
            <a:r>
              <a:rPr kumimoji="0" lang="en-US" b="0" i="0" u="none" strike="noStrike" kern="1200" cap="none" spc="0" normalizeH="0" noProof="0" dirty="0" smtClean="0">
                <a:ln>
                  <a:noFill/>
                </a:ln>
                <a:solidFill>
                  <a:schemeClr val="bg2"/>
                </a:solidFill>
                <a:effectLst/>
                <a:uLnTx/>
                <a:uFillTx/>
                <a:latin typeface="+mn-lt"/>
                <a:ea typeface="+mn-ea"/>
                <a:cs typeface="+mn-cs"/>
              </a:rPr>
              <a:t> </a:t>
            </a:r>
            <a:endParaRPr kumimoji="0" lang="en-US" b="0" i="0" u="none" strike="noStrike" kern="1200" cap="none" spc="0" normalizeH="0" baseline="0" noProof="0" dirty="0">
              <a:ln>
                <a:noFill/>
              </a:ln>
              <a:solidFill>
                <a:schemeClr val="bg2"/>
              </a:solidFill>
              <a:effectLst/>
              <a:uLnTx/>
              <a:uFillTx/>
              <a:latin typeface="+mn-lt"/>
              <a:ea typeface="+mn-ea"/>
              <a:cs typeface="+mn-cs"/>
            </a:endParaRPr>
          </a:p>
        </p:txBody>
      </p:sp>
      <p:pic>
        <p:nvPicPr>
          <p:cNvPr id="4" name="Picture 3" descr="Harry-Heyde-Padgett-US-Passport-Photo-1920.png"/>
          <p:cNvPicPr>
            <a:picLocks noChangeAspect="1"/>
          </p:cNvPicPr>
          <p:nvPr/>
        </p:nvPicPr>
        <p:blipFill>
          <a:blip r:embed="rId2" cstate="print"/>
          <a:stretch>
            <a:fillRect/>
          </a:stretch>
        </p:blipFill>
        <p:spPr>
          <a:xfrm>
            <a:off x="457200" y="3505200"/>
            <a:ext cx="2848373" cy="3048426"/>
          </a:xfrm>
          <a:prstGeom prst="rect">
            <a:avLst/>
          </a:prstGeom>
        </p:spPr>
      </p:pic>
      <p:pic>
        <p:nvPicPr>
          <p:cNvPr id="9" name="Picture 8" descr="Padgett-declaration-for-Harrys-Passport-cropped.jpg"/>
          <p:cNvPicPr>
            <a:picLocks noChangeAspect="1"/>
          </p:cNvPicPr>
          <p:nvPr/>
        </p:nvPicPr>
        <p:blipFill>
          <a:blip r:embed="rId3" cstate="print"/>
          <a:stretch>
            <a:fillRect/>
          </a:stretch>
        </p:blipFill>
        <p:spPr>
          <a:xfrm>
            <a:off x="533400" y="0"/>
            <a:ext cx="840121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7572375" cy="377800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tabLst/>
              <a:defRPr/>
            </a:pPr>
            <a:r>
              <a:rPr kumimoji="0" lang="en-US" b="0" i="0" u="none" strike="noStrike" kern="1200" cap="none" spc="0" normalizeH="0" baseline="0" noProof="0" dirty="0" smtClean="0">
                <a:ln>
                  <a:noFill/>
                </a:ln>
                <a:solidFill>
                  <a:schemeClr val="bg2"/>
                </a:solidFill>
                <a:effectLst/>
                <a:uLnTx/>
                <a:uFillTx/>
                <a:latin typeface="+mn-lt"/>
                <a:ea typeface="+mn-ea"/>
                <a:cs typeface="+mn-cs"/>
              </a:rPr>
              <a:t>Later</a:t>
            </a:r>
            <a:r>
              <a:rPr kumimoji="0" lang="en-US" b="0" i="0" u="none" strike="noStrike" kern="1200" cap="none" spc="0" normalizeH="0" noProof="0" dirty="0" smtClean="0">
                <a:ln>
                  <a:noFill/>
                </a:ln>
                <a:solidFill>
                  <a:schemeClr val="bg2"/>
                </a:solidFill>
                <a:effectLst/>
                <a:uLnTx/>
                <a:uFillTx/>
                <a:latin typeface="+mn-lt"/>
                <a:ea typeface="+mn-ea"/>
                <a:cs typeface="+mn-cs"/>
              </a:rPr>
              <a:t> the same year, Henry sends for his bride, Hazel, and his newborn girl, Barbara.  Of course, they needed a passport too!</a:t>
            </a:r>
          </a:p>
          <a:p>
            <a:pPr marL="228600" marR="0" lvl="0" indent="-228600" algn="l" defTabSz="914400" rtl="0" eaLnBrk="1" fontAlgn="auto" latinLnBrk="0" hangingPunct="1">
              <a:lnSpc>
                <a:spcPct val="90000"/>
              </a:lnSpc>
              <a:spcBef>
                <a:spcPct val="30000"/>
              </a:spcBef>
              <a:spcAft>
                <a:spcPts val="0"/>
              </a:spcAft>
              <a:buClr>
                <a:schemeClr val="accent2"/>
              </a:buClr>
              <a:buSzPct val="70000"/>
              <a:tabLst/>
              <a:defRPr/>
            </a:pPr>
            <a:endParaRPr lang="en-US" baseline="0" dirty="0" smtClean="0">
              <a:solidFill>
                <a:schemeClr val="bg2"/>
              </a:solidFill>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tabLst/>
              <a:defRPr/>
            </a:pPr>
            <a:endParaRPr kumimoji="0" lang="en-US" b="0" i="0" u="none" strike="noStrike" kern="1200" cap="none" spc="0" normalizeH="0" baseline="0" noProof="0" dirty="0">
              <a:ln>
                <a:noFill/>
              </a:ln>
              <a:solidFill>
                <a:schemeClr val="bg2"/>
              </a:solidFill>
              <a:effectLst/>
              <a:uLnTx/>
              <a:uFillTx/>
              <a:latin typeface="+mn-lt"/>
              <a:ea typeface="+mn-ea"/>
              <a:cs typeface="+mn-cs"/>
            </a:endParaRPr>
          </a:p>
        </p:txBody>
      </p:sp>
      <p:pic>
        <p:nvPicPr>
          <p:cNvPr id="4" name="Picture 3" descr="Hazel-H-Padgett-US-Passport-Application-1920-with-declaration-of-James-E-Padgett-Full.jpg"/>
          <p:cNvPicPr>
            <a:picLocks noChangeAspect="1"/>
          </p:cNvPicPr>
          <p:nvPr/>
        </p:nvPicPr>
        <p:blipFill>
          <a:blip r:embed="rId2" cstate="print"/>
          <a:stretch>
            <a:fillRect/>
          </a:stretch>
        </p:blipFill>
        <p:spPr>
          <a:xfrm>
            <a:off x="986722" y="3708"/>
            <a:ext cx="7166677" cy="6854292"/>
          </a:xfrm>
          <a:prstGeom prst="rect">
            <a:avLst/>
          </a:prstGeom>
        </p:spPr>
      </p:pic>
      <p:pic>
        <p:nvPicPr>
          <p:cNvPr id="5" name="Picture 4" descr="Hazel-H-Padgett-US-Passport-Photo.png"/>
          <p:cNvPicPr>
            <a:picLocks noChangeAspect="1"/>
          </p:cNvPicPr>
          <p:nvPr/>
        </p:nvPicPr>
        <p:blipFill>
          <a:blip r:embed="rId3" cstate="print"/>
          <a:stretch>
            <a:fillRect/>
          </a:stretch>
        </p:blipFill>
        <p:spPr>
          <a:xfrm>
            <a:off x="1036990" y="340999"/>
            <a:ext cx="7116409" cy="6136001"/>
          </a:xfrm>
          <a:prstGeom prst="rect">
            <a:avLst/>
          </a:prstGeom>
        </p:spPr>
      </p:pic>
      <p:pic>
        <p:nvPicPr>
          <p:cNvPr id="8" name="Picture 7" descr="James-E-Padgett-Declaration-in-support-of-Hazel-Padgett-Passport-1920.png"/>
          <p:cNvPicPr>
            <a:picLocks noChangeAspect="1"/>
          </p:cNvPicPr>
          <p:nvPr/>
        </p:nvPicPr>
        <p:blipFill>
          <a:blip r:embed="rId4" cstate="print"/>
          <a:stretch>
            <a:fillRect/>
          </a:stretch>
        </p:blipFill>
        <p:spPr>
          <a:xfrm>
            <a:off x="4099" y="304800"/>
            <a:ext cx="9135802" cy="624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tabLst/>
              <a:defRP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While in Mexico, Henry applied for a second passport!</a:t>
            </a:r>
            <a:endParaRPr kumimoji="0" lang="en-US" sz="2400" b="0" i="0" u="none" strike="noStrike" kern="1200" cap="none" spc="0" normalizeH="0" baseline="0" noProof="0" dirty="0">
              <a:ln>
                <a:noFill/>
              </a:ln>
              <a:solidFill>
                <a:schemeClr val="bg2"/>
              </a:solidFill>
              <a:effectLst/>
              <a:uLnTx/>
              <a:uFillTx/>
              <a:latin typeface="+mn-lt"/>
              <a:ea typeface="+mn-ea"/>
              <a:cs typeface="+mn-cs"/>
            </a:endParaRPr>
          </a:p>
        </p:txBody>
      </p:sp>
      <p:pic>
        <p:nvPicPr>
          <p:cNvPr id="9" name="Picture 8" descr="Harrys-Second-Passport-cropped.jpg"/>
          <p:cNvPicPr>
            <a:picLocks noChangeAspect="1"/>
          </p:cNvPicPr>
          <p:nvPr/>
        </p:nvPicPr>
        <p:blipFill>
          <a:blip r:embed="rId2" cstate="print"/>
          <a:stretch>
            <a:fillRect/>
          </a:stretch>
        </p:blipFill>
        <p:spPr>
          <a:xfrm>
            <a:off x="410051" y="152400"/>
            <a:ext cx="8138922" cy="6705600"/>
          </a:xfrm>
          <a:prstGeom prst="rect">
            <a:avLst/>
          </a:prstGeom>
        </p:spPr>
      </p:pic>
      <p:pic>
        <p:nvPicPr>
          <p:cNvPr id="10" name="Picture 9" descr="Henry-H-Padgett-1921-passport-photo.png"/>
          <p:cNvPicPr>
            <a:picLocks noChangeAspect="1"/>
          </p:cNvPicPr>
          <p:nvPr/>
        </p:nvPicPr>
        <p:blipFill>
          <a:blip r:embed="rId3" cstate="print"/>
          <a:stretch>
            <a:fillRect/>
          </a:stretch>
        </p:blipFill>
        <p:spPr>
          <a:xfrm>
            <a:off x="533400" y="381000"/>
            <a:ext cx="4477027" cy="4596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kumimoji="0" lang="en-US" sz="2400" b="0" i="0" u="none" strike="noStrike" kern="1200" cap="none" spc="0" normalizeH="0" baseline="0" noProof="0" dirty="0" smtClean="0">
                <a:ln>
                  <a:noFill/>
                </a:ln>
                <a:solidFill>
                  <a:schemeClr val="bg2"/>
                </a:solidFill>
                <a:effectLst/>
                <a:uLnTx/>
                <a:uFillTx/>
                <a:latin typeface="+mn-lt"/>
                <a:ea typeface="+mn-ea"/>
                <a:cs typeface="+mn-cs"/>
              </a:rPr>
              <a:t>Henry</a:t>
            </a:r>
            <a:r>
              <a:rPr kumimoji="0" lang="en-US" sz="2400" b="0" i="0" u="none" strike="noStrike" kern="1200" cap="none" spc="0" normalizeH="0" noProof="0" dirty="0" smtClean="0">
                <a:ln>
                  <a:noFill/>
                </a:ln>
                <a:solidFill>
                  <a:schemeClr val="bg2"/>
                </a:solidFill>
                <a:effectLst/>
                <a:uLnTx/>
                <a:uFillTx/>
                <a:latin typeface="+mn-lt"/>
                <a:ea typeface="+mn-ea"/>
                <a:cs typeface="+mn-cs"/>
              </a:rPr>
              <a:t> and Hazel had a second child</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lang="en-US" sz="2400" dirty="0" smtClean="0">
                <a:solidFill>
                  <a:schemeClr val="bg2"/>
                </a:solidFill>
              </a:rPr>
              <a:t>On September 10, 1921, Hazel gave birth to </a:t>
            </a:r>
          </a:p>
          <a:p>
            <a:pPr marL="228600" marR="0" lvl="0" indent="-228600" algn="ctr"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lang="en-US" sz="2400" dirty="0" smtClean="0">
              <a:solidFill>
                <a:schemeClr val="bg2"/>
              </a:solidFill>
            </a:endParaRPr>
          </a:p>
          <a:p>
            <a:pPr marL="228600" marR="0" lvl="0" indent="-228600" algn="ctr"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lang="en-US" sz="2400" dirty="0" smtClean="0">
                <a:solidFill>
                  <a:schemeClr val="bg2"/>
                </a:solidFill>
              </a:rPr>
              <a:t>Harriet Padgett.</a:t>
            </a:r>
          </a:p>
          <a:p>
            <a:pPr marL="228600" marR="0" lvl="0" indent="-228600"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kumimoji="0" lang="en-US" sz="2400" b="0" i="0" u="none" strike="noStrike" kern="1200" cap="none" spc="0" normalizeH="0" noProof="0" dirty="0" smtClean="0">
                <a:ln>
                  <a:noFill/>
                </a:ln>
                <a:solidFill>
                  <a:schemeClr val="bg2"/>
                </a:solidFill>
                <a:effectLst/>
                <a:uLnTx/>
                <a:uFillTx/>
                <a:latin typeface="+mn-lt"/>
                <a:ea typeface="+mn-ea"/>
                <a:cs typeface="+mn-cs"/>
              </a:rPr>
              <a:t>The Padgett family moved west to California, settling in the City of Glendale</a:t>
            </a:r>
          </a:p>
          <a:p>
            <a:pPr marL="228600" marR="0" lvl="0" indent="-228600"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lang="en-US" sz="2400" dirty="0" smtClean="0">
                <a:solidFill>
                  <a:schemeClr val="bg2"/>
                </a:solidFill>
              </a:rPr>
              <a:t>The girls attended Glendale High School</a:t>
            </a:r>
            <a:endParaRPr kumimoji="0" lang="en-US" sz="2400" b="0" i="0" u="none" strike="noStrike" kern="1200" cap="none" spc="0" normalizeH="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tabLst/>
              <a:defRPr/>
            </a:pPr>
            <a:endParaRPr kumimoji="0" lang="en-US" sz="2400" b="0" i="0" u="none" strike="noStrike" kern="1200" cap="none" spc="0" normalizeH="0" baseline="0" noProof="0" dirty="0">
              <a:ln>
                <a:noFill/>
              </a:ln>
              <a:solidFill>
                <a:schemeClr val="bg2"/>
              </a:solidFill>
              <a:effectLst/>
              <a:uLnTx/>
              <a:uFillTx/>
              <a:latin typeface="+mn-lt"/>
              <a:ea typeface="+mn-ea"/>
              <a:cs typeface="+mn-cs"/>
            </a:endParaRPr>
          </a:p>
        </p:txBody>
      </p:sp>
      <p:pic>
        <p:nvPicPr>
          <p:cNvPr id="6" name="Picture 5" descr="Barbara-Helyne-Padgett-Glendale-High-School-Yearbook-1936-pg69-img4.png"/>
          <p:cNvPicPr>
            <a:picLocks noChangeAspect="1"/>
          </p:cNvPicPr>
          <p:nvPr/>
        </p:nvPicPr>
        <p:blipFill>
          <a:blip r:embed="rId2" cstate="print"/>
          <a:stretch>
            <a:fillRect/>
          </a:stretch>
        </p:blipFill>
        <p:spPr>
          <a:xfrm>
            <a:off x="685800" y="1905000"/>
            <a:ext cx="2438741" cy="2705478"/>
          </a:xfrm>
          <a:prstGeom prst="rect">
            <a:avLst/>
          </a:prstGeom>
        </p:spPr>
      </p:pic>
      <p:pic>
        <p:nvPicPr>
          <p:cNvPr id="8" name="Picture 7" descr="Harriet-Padgett-Glendale-Yearbook-1939-Senior-photo-darkened.png"/>
          <p:cNvPicPr>
            <a:picLocks noChangeAspect="1"/>
          </p:cNvPicPr>
          <p:nvPr/>
        </p:nvPicPr>
        <p:blipFill>
          <a:blip r:embed="rId3" cstate="print"/>
          <a:stretch>
            <a:fillRect/>
          </a:stretch>
        </p:blipFill>
        <p:spPr>
          <a:xfrm>
            <a:off x="4724400" y="1828800"/>
            <a:ext cx="2324425" cy="2934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2000"/>
                                        <p:tgtEl>
                                          <p:spTgt spid="7">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2000"/>
                                        <p:tgtEl>
                                          <p:spTgt spid="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2000"/>
                                        <p:tgtEl>
                                          <p:spTgt spid="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lang="en-US" sz="2400" dirty="0" smtClean="0">
                <a:solidFill>
                  <a:schemeClr val="bg2"/>
                </a:solidFill>
              </a:rPr>
              <a:t>Both of the Padgett grandchildren went on to get married and have families.</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sz="2400" b="0" i="0" u="none" strike="noStrike" kern="1200" cap="none" spc="0" normalizeH="0" baseline="0" noProof="0" dirty="0" smtClean="0">
              <a:ln>
                <a:noFill/>
              </a:ln>
              <a:solidFill>
                <a:schemeClr val="bg2"/>
              </a:solidFill>
              <a:effectLst/>
              <a:uLnTx/>
              <a:uFillTx/>
              <a:latin typeface="+mn-lt"/>
              <a:ea typeface="+mn-ea"/>
              <a:cs typeface="+mn-cs"/>
            </a:endParaRPr>
          </a:p>
        </p:txBody>
      </p:sp>
      <p:pic>
        <p:nvPicPr>
          <p:cNvPr id="9" name="Picture 8" descr="Benjamin-Fuller-and-Harriet-Padgett-wedding-photo-cleaned.jpg"/>
          <p:cNvPicPr>
            <a:picLocks noChangeAspect="1"/>
          </p:cNvPicPr>
          <p:nvPr/>
        </p:nvPicPr>
        <p:blipFill>
          <a:blip r:embed="rId2" cstate="print"/>
          <a:stretch>
            <a:fillRect/>
          </a:stretch>
        </p:blipFill>
        <p:spPr>
          <a:xfrm>
            <a:off x="228600" y="0"/>
            <a:ext cx="4319868" cy="6858000"/>
          </a:xfrm>
          <a:prstGeom prst="rect">
            <a:avLst/>
          </a:prstGeom>
        </p:spPr>
      </p:pic>
      <p:pic>
        <p:nvPicPr>
          <p:cNvPr id="11" name="Picture 10" descr="Harriet-Padgett-Fuller-photo-touched.jpg"/>
          <p:cNvPicPr>
            <a:picLocks noChangeAspect="1"/>
          </p:cNvPicPr>
          <p:nvPr/>
        </p:nvPicPr>
        <p:blipFill>
          <a:blip r:embed="rId3" cstate="print"/>
          <a:stretch>
            <a:fillRect/>
          </a:stretch>
        </p:blipFill>
        <p:spPr>
          <a:xfrm>
            <a:off x="4000500" y="0"/>
            <a:ext cx="51435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pPr>
            <a:r>
              <a:rPr lang="en-US" sz="3200" dirty="0" smtClean="0">
                <a:solidFill>
                  <a:schemeClr val="bg2"/>
                </a:solidFill>
              </a:rPr>
              <a:t>On December 9, 1953, Hazel Padgett passed away.</a:t>
            </a:r>
          </a:p>
          <a:p>
            <a:pPr marL="228600" lvl="0" indent="-228600">
              <a:lnSpc>
                <a:spcPct val="90000"/>
              </a:lnSpc>
              <a:spcBef>
                <a:spcPct val="30000"/>
              </a:spcBef>
              <a:buClr>
                <a:schemeClr val="accent2"/>
              </a:buClr>
              <a:buSzPct val="70000"/>
              <a:buFont typeface="Arial" pitchFamily="34" charset="0"/>
              <a:buChar char="•"/>
            </a:pPr>
            <a:r>
              <a:rPr lang="en-US" sz="3200" dirty="0" smtClean="0">
                <a:solidFill>
                  <a:schemeClr val="bg2"/>
                </a:solidFill>
              </a:rPr>
              <a:t>Henry, who traveled frequently for his work, fell in love with Honolulu, Hawaii.  After he lost Hazel, Henry moved to Honolulu, where he died 16 years later at the age of 85.</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sz="3200" b="0" i="0" u="none" strike="noStrike" kern="1200" cap="none" spc="0" normalizeH="0" baseline="0" noProof="0" dirty="0" smtClean="0">
              <a:ln>
                <a:noFill/>
              </a:ln>
              <a:solidFill>
                <a:schemeClr val="bg2"/>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sz="3200" b="0" i="0" u="none" strike="noStrike" kern="1200" cap="none" spc="0" normalizeH="0" baseline="0" noProof="0" dirty="0" smtClean="0">
              <a:ln>
                <a:noFill/>
              </a:ln>
              <a:solidFill>
                <a:schemeClr val="bg2"/>
              </a:solidFill>
              <a:effectLst/>
              <a:uLnTx/>
              <a:uFillTx/>
              <a:latin typeface="+mn-lt"/>
              <a:ea typeface="+mn-ea"/>
              <a:cs typeface="+mn-cs"/>
            </a:endParaRPr>
          </a:p>
        </p:txBody>
      </p:sp>
      <p:pic>
        <p:nvPicPr>
          <p:cNvPr id="8" name="Picture 7" descr="Henry-H-Padgett-while-living-in-Hawaii-before-passing-touched.jpg"/>
          <p:cNvPicPr>
            <a:picLocks noChangeAspect="1"/>
          </p:cNvPicPr>
          <p:nvPr/>
        </p:nvPicPr>
        <p:blipFill>
          <a:blip r:embed="rId2" cstate="print"/>
          <a:stretch>
            <a:fillRect/>
          </a:stretch>
        </p:blipFill>
        <p:spPr>
          <a:xfrm>
            <a:off x="2000250" y="0"/>
            <a:ext cx="5143500" cy="6858000"/>
          </a:xfrm>
          <a:prstGeom prst="rect">
            <a:avLst/>
          </a:prstGeom>
        </p:spPr>
      </p:pic>
      <p:pic>
        <p:nvPicPr>
          <p:cNvPr id="10" name="Picture 9" descr="Henry-H-Padgett-through-the-years.jpg"/>
          <p:cNvPicPr>
            <a:picLocks noChangeAspect="1"/>
          </p:cNvPicPr>
          <p:nvPr/>
        </p:nvPicPr>
        <p:blipFill>
          <a:blip r:embed="rId3" cstate="print"/>
          <a:stretch>
            <a:fillRect/>
          </a:stretch>
        </p:blipFill>
        <p:spPr>
          <a:xfrm>
            <a:off x="0" y="2487168"/>
            <a:ext cx="9144000" cy="1883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subTnLst>
                                    <p:set>
                                      <p:cBhvr override="childStyle">
                                        <p:cTn dur="1" fill="hold" display="0" masterRel="nextClick" afterEffect="1"/>
                                        <p:tgtEl>
                                          <p:spTgt spid="7">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pic>
        <p:nvPicPr>
          <p:cNvPr id="4" name="Content Placeholder 3" descr="Washington-DC-during-Civil-War.jpg"/>
          <p:cNvPicPr>
            <a:picLocks noGrp="1" noChangeAspect="1"/>
          </p:cNvPicPr>
          <p:nvPr>
            <p:ph idx="1"/>
          </p:nvPr>
        </p:nvPicPr>
        <p:blipFill>
          <a:blip r:embed="rId2" cstate="print"/>
          <a:stretch>
            <a:fillRect/>
          </a:stretch>
        </p:blipFill>
        <p:spPr>
          <a:xfrm>
            <a:off x="228600" y="1524000"/>
            <a:ext cx="4990665" cy="4038600"/>
          </a:xfrm>
        </p:spPr>
      </p:pic>
      <p:sp>
        <p:nvSpPr>
          <p:cNvPr id="5" name="TextBox 4"/>
          <p:cNvSpPr txBox="1"/>
          <p:nvPr/>
        </p:nvSpPr>
        <p:spPr>
          <a:xfrm>
            <a:off x="5257800" y="1676400"/>
            <a:ext cx="3352800" cy="3354765"/>
          </a:xfrm>
          <a:prstGeom prst="rect">
            <a:avLst/>
          </a:prstGeom>
          <a:noFill/>
          <a:ln>
            <a:noFill/>
          </a:ln>
        </p:spPr>
        <p:txBody>
          <a:bodyPr wrap="square" rtlCol="0">
            <a:spAutoFit/>
          </a:bodyPr>
          <a:lstStyle/>
          <a:p>
            <a:r>
              <a:rPr lang="en-US" sz="2400" dirty="0" smtClean="0">
                <a:solidFill>
                  <a:schemeClr val="bg1"/>
                </a:solidFill>
              </a:rPr>
              <a:t>By the end of the Civil War, Padgett’s home town was the most heavily fortified city in North America, perhaps even in the world.</a:t>
            </a:r>
            <a:r>
              <a:rPr lang="en-US" sz="2000" dirty="0" smtClean="0"/>
              <a:t> </a:t>
            </a:r>
            <a:endParaRPr lang="en-US" sz="2000" dirty="0"/>
          </a:p>
          <a:p>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Harry heyde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kumimoji="0" lang="en-US" sz="3200" b="0" i="0" u="none" strike="noStrike" kern="1200" cap="none" spc="0" normalizeH="0" baseline="0" noProof="0" dirty="0" smtClean="0">
                <a:ln>
                  <a:noFill/>
                </a:ln>
                <a:solidFill>
                  <a:schemeClr val="bg2"/>
                </a:solidFill>
                <a:effectLst/>
                <a:uLnTx/>
                <a:uFillTx/>
                <a:latin typeface="+mn-lt"/>
                <a:ea typeface="+mn-ea"/>
                <a:cs typeface="+mn-cs"/>
              </a:rPr>
              <a:t>The</a:t>
            </a:r>
            <a:r>
              <a:rPr kumimoji="0" lang="en-US" sz="3200" b="0" i="0" u="none" strike="noStrike" kern="1200" cap="none" spc="0" normalizeH="0" noProof="0" dirty="0" smtClean="0">
                <a:ln>
                  <a:noFill/>
                </a:ln>
                <a:solidFill>
                  <a:schemeClr val="bg2"/>
                </a:solidFill>
                <a:effectLst/>
                <a:uLnTx/>
                <a:uFillTx/>
                <a:latin typeface="+mn-lt"/>
                <a:ea typeface="+mn-ea"/>
                <a:cs typeface="+mn-cs"/>
              </a:rPr>
              <a:t> family brought Henry’s remains back to California so he could be buried with his loving wife, Hazel.</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sz="3200" b="0" i="0" u="none" strike="noStrike" kern="1200" cap="none" spc="0" normalizeH="0" baseline="0" noProof="0" dirty="0" smtClean="0">
              <a:ln>
                <a:noFill/>
              </a:ln>
              <a:solidFill>
                <a:schemeClr val="bg2"/>
              </a:solidFill>
              <a:effectLst/>
              <a:uLnTx/>
              <a:uFillTx/>
              <a:latin typeface="+mn-lt"/>
              <a:ea typeface="+mn-ea"/>
              <a:cs typeface="+mn-cs"/>
            </a:endParaRPr>
          </a:p>
        </p:txBody>
      </p:sp>
      <p:pic>
        <p:nvPicPr>
          <p:cNvPr id="6" name="Picture 5" descr="Harry-and-Hazel-Padgett-grave-at-Forest-Lawn-02-09-2013-small.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lang="en-US" sz="3200" dirty="0" smtClean="0">
                <a:solidFill>
                  <a:schemeClr val="bg2"/>
                </a:solidFill>
              </a:rPr>
              <a:t>Just a couple of weeks after Helen’s Thirtieth birthday, she gave birth to the Padgett’s third child.</a:t>
            </a:r>
          </a:p>
          <a:p>
            <a:pPr marL="228600" indent="-228600">
              <a:lnSpc>
                <a:spcPct val="90000"/>
              </a:lnSpc>
              <a:spcBef>
                <a:spcPct val="30000"/>
              </a:spcBef>
              <a:buClr>
                <a:schemeClr val="accent2"/>
              </a:buClr>
              <a:buSzPct val="70000"/>
              <a:buFont typeface="Arial" pitchFamily="34" charset="0"/>
              <a:buChar char="•"/>
              <a:defRPr/>
            </a:pPr>
            <a:r>
              <a:rPr lang="en-US" sz="3200" dirty="0" smtClean="0">
                <a:solidFill>
                  <a:schemeClr val="bg2"/>
                </a:solidFill>
              </a:rPr>
              <a:t>James was a couple of months past 40 years old.</a:t>
            </a:r>
          </a:p>
          <a:p>
            <a:pPr marL="228600" indent="-228600">
              <a:lnSpc>
                <a:spcPct val="90000"/>
              </a:lnSpc>
              <a:spcBef>
                <a:spcPct val="30000"/>
              </a:spcBef>
              <a:buClr>
                <a:schemeClr val="accent2"/>
              </a:buClr>
              <a:buSzPct val="70000"/>
              <a:buFont typeface="Arial" pitchFamily="34" charset="0"/>
              <a:buChar char="•"/>
              <a:defRPr/>
            </a:pPr>
            <a:r>
              <a:rPr lang="en-US" sz="3200" dirty="0" smtClean="0">
                <a:solidFill>
                  <a:schemeClr val="bg2"/>
                </a:solidFill>
              </a:rPr>
              <a:t>Born November 8, 1892</a:t>
            </a:r>
            <a:br>
              <a:rPr lang="en-US" sz="3200" dirty="0" smtClean="0">
                <a:solidFill>
                  <a:schemeClr val="bg2"/>
                </a:solidFill>
              </a:rPr>
            </a:br>
            <a:endParaRPr lang="en-US" sz="3200" dirty="0" smtClean="0">
              <a:solidFill>
                <a:schemeClr val="bg2"/>
              </a:solidFill>
            </a:endParaRPr>
          </a:p>
          <a:p>
            <a:pPr marL="228600" marR="0" lvl="0" indent="-228600" algn="ctr"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r>
              <a:rPr kumimoji="0" lang="en-US" sz="3600" b="0" i="0" u="none" strike="noStrike" kern="1200" cap="none" spc="0" normalizeH="0" noProof="0" dirty="0" smtClean="0">
                <a:ln>
                  <a:noFill/>
                </a:ln>
                <a:solidFill>
                  <a:schemeClr val="bg2"/>
                </a:solidFill>
                <a:effectLst/>
                <a:uLnTx/>
                <a:uFillTx/>
                <a:latin typeface="+mn-lt"/>
                <a:ea typeface="+mn-ea"/>
                <a:cs typeface="+mn-cs"/>
              </a:rPr>
              <a:t>Helenita Padgett</a:t>
            </a:r>
          </a:p>
          <a:p>
            <a:pPr marL="228600" marR="0" lvl="0" indent="-228600" algn="l" defTabSz="914400" rtl="0" eaLnBrk="1" fontAlgn="auto" latinLnBrk="0" hangingPunct="1">
              <a:lnSpc>
                <a:spcPct val="90000"/>
              </a:lnSpc>
              <a:spcBef>
                <a:spcPct val="30000"/>
              </a:spcBef>
              <a:spcAft>
                <a:spcPts val="0"/>
              </a:spcAft>
              <a:buClr>
                <a:schemeClr val="accent2"/>
              </a:buClr>
              <a:buSzPct val="70000"/>
              <a:buFont typeface="Arial" pitchFamily="34" charset="0"/>
              <a:buChar char="•"/>
              <a:tabLst/>
              <a:defRPr/>
            </a:pPr>
            <a:endParaRPr kumimoji="0" lang="en-US" sz="3200" b="0" i="0" u="none" strike="noStrike" kern="1200" cap="none" spc="0" normalizeH="0" baseline="0" noProof="0" dirty="0" smtClean="0">
              <a:ln>
                <a:noFill/>
              </a:ln>
              <a:solidFill>
                <a:schemeClr val="bg2"/>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000"/>
                                        <p:tgtEl>
                                          <p:spTgt spid="7">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According to the 1900 Census, the Padgett’s were living all together at 1341 Kennesaw Avenue, along with a servant named Annie Wilson.</a:t>
            </a: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attended the Hubbard School for her elementary schooling </a:t>
            </a:r>
          </a:p>
        </p:txBody>
      </p:sp>
      <p:pic>
        <p:nvPicPr>
          <p:cNvPr id="1026" name="Picture 2" descr="C:\Users\DENNIS\Pictures\1_Padgett-Movie-Pictures\1900-US-Federal-Census-Padgett-family-James_Helen_Edward_Harry_Helenita-and-Annie-Wilson.png"/>
          <p:cNvPicPr>
            <a:picLocks noChangeAspect="1" noChangeArrowheads="1"/>
          </p:cNvPicPr>
          <p:nvPr/>
        </p:nvPicPr>
        <p:blipFill>
          <a:blip r:embed="rId2" cstate="print"/>
          <a:srcRect/>
          <a:stretch>
            <a:fillRect/>
          </a:stretch>
        </p:blipFill>
        <p:spPr bwMode="auto">
          <a:xfrm>
            <a:off x="380999" y="3733800"/>
            <a:ext cx="12191291" cy="198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026"/>
                                        </p:tgtEl>
                                      </p:cBhvr>
                                    </p:animEffect>
                                    <p:set>
                                      <p:cBhvr>
                                        <p:cTn id="19" dur="1" fill="hold">
                                          <p:stCondLst>
                                            <p:cond delay="19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shared musical talents, like her brothers.</a:t>
            </a: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On June 12, 1905, we found the following newspaper clip</a:t>
            </a: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1026" name="Picture 2" descr="C:\Users\DENNIS\Pictures\1_Padgett-Movie-Pictures\Helenita\Helen-performs-duet-by-Hewitt-in-Miss-Peabody's-class_June-12-1905-Evening-Star.jpg"/>
          <p:cNvPicPr>
            <a:picLocks noChangeAspect="1" noChangeArrowheads="1"/>
          </p:cNvPicPr>
          <p:nvPr/>
        </p:nvPicPr>
        <p:blipFill>
          <a:blip r:embed="rId2" cstate="print"/>
          <a:srcRect/>
          <a:stretch>
            <a:fillRect/>
          </a:stretch>
        </p:blipFill>
        <p:spPr bwMode="auto">
          <a:xfrm>
            <a:off x="1066800" y="0"/>
            <a:ext cx="7186083" cy="6858000"/>
          </a:xfrm>
          <a:prstGeom prst="rect">
            <a:avLst/>
          </a:prstGeom>
          <a:noFill/>
        </p:spPr>
      </p:pic>
      <p:grpSp>
        <p:nvGrpSpPr>
          <p:cNvPr id="11" name="Group 10"/>
          <p:cNvGrpSpPr/>
          <p:nvPr/>
        </p:nvGrpSpPr>
        <p:grpSpPr>
          <a:xfrm>
            <a:off x="1981200" y="5715000"/>
            <a:ext cx="5562600" cy="457200"/>
            <a:chOff x="1981200" y="5715000"/>
            <a:chExt cx="5562600" cy="457200"/>
          </a:xfrm>
        </p:grpSpPr>
        <p:sp>
          <p:nvSpPr>
            <p:cNvPr id="5" name="Rectangle 4"/>
            <p:cNvSpPr/>
            <p:nvPr/>
          </p:nvSpPr>
          <p:spPr>
            <a:xfrm>
              <a:off x="5638800" y="5715000"/>
              <a:ext cx="1905000" cy="304800"/>
            </a:xfrm>
            <a:prstGeom prst="rect">
              <a:avLst/>
            </a:prstGeom>
            <a:solidFill>
              <a:srgbClr val="FFFF00">
                <a:alpha val="4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Rectangle 9"/>
            <p:cNvSpPr/>
            <p:nvPr/>
          </p:nvSpPr>
          <p:spPr>
            <a:xfrm>
              <a:off x="1981200" y="5867400"/>
              <a:ext cx="685800" cy="304800"/>
            </a:xfrm>
            <a:prstGeom prst="rect">
              <a:avLst/>
            </a:prstGeom>
            <a:solidFill>
              <a:srgbClr val="FFFF00">
                <a:alpha val="4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20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2000" fill="hold"/>
                                        <p:tgtEl>
                                          <p:spTgt spid="1026"/>
                                        </p:tgtEl>
                                        <p:attrNameLst>
                                          <p:attrName>ppt_w</p:attrName>
                                        </p:attrNameLst>
                                      </p:cBhvr>
                                      <p:tavLst>
                                        <p:tav tm="0">
                                          <p:val>
                                            <p:fltVal val="0"/>
                                          </p:val>
                                        </p:tav>
                                        <p:tav tm="100000">
                                          <p:val>
                                            <p:strVal val="#ppt_w"/>
                                          </p:val>
                                        </p:tav>
                                      </p:tavLst>
                                    </p:anim>
                                    <p:anim calcmode="lin" valueType="num">
                                      <p:cBhvr>
                                        <p:cTn id="17" dur="2000" fill="hold"/>
                                        <p:tgtEl>
                                          <p:spTgt spid="1026"/>
                                        </p:tgtEl>
                                        <p:attrNameLst>
                                          <p:attrName>ppt_h</p:attrName>
                                        </p:attrNameLst>
                                      </p:cBhvr>
                                      <p:tavLst>
                                        <p:tav tm="0">
                                          <p:val>
                                            <p:fltVal val="0"/>
                                          </p:val>
                                        </p:tav>
                                        <p:tav tm="100000">
                                          <p:val>
                                            <p:strVal val="#ppt_h"/>
                                          </p:val>
                                        </p:tav>
                                      </p:tavLst>
                                    </p:anim>
                                    <p:animEffect transition="in" filter="fade">
                                      <p:cBhvr>
                                        <p:cTn id="18" dur="2000"/>
                                        <p:tgtEl>
                                          <p:spTgt spid="102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  </a:t>
            </a:r>
            <a:endParaRPr lang="en-US" dirty="0"/>
          </a:p>
        </p:txBody>
      </p:sp>
      <p:sp>
        <p:nvSpPr>
          <p:cNvPr id="7" name="Content Placeholder 10"/>
          <p:cNvSpPr txBox="1">
            <a:spLocks/>
          </p:cNvSpPr>
          <p:nvPr/>
        </p:nvSpPr>
        <p:spPr>
          <a:xfrm>
            <a:off x="304800" y="1524000"/>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promoted to high school on June 21, 1906.</a:t>
            </a: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She attended Central High School, in Washington D.C. </a:t>
            </a:r>
          </a:p>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pic>
        <p:nvPicPr>
          <p:cNvPr id="8" name="Picture 7" descr="Central-High-School-circa-1910.jpg"/>
          <p:cNvPicPr>
            <a:picLocks noChangeAspect="1"/>
          </p:cNvPicPr>
          <p:nvPr/>
        </p:nvPicPr>
        <p:blipFill>
          <a:blip r:embed="rId2" cstate="print"/>
          <a:stretch>
            <a:fillRect/>
          </a:stretch>
        </p:blipFill>
        <p:spPr>
          <a:xfrm>
            <a:off x="0" y="0"/>
            <a:ext cx="9296400" cy="6463035"/>
          </a:xfrm>
          <a:prstGeom prst="rect">
            <a:avLst/>
          </a:prstGeom>
        </p:spPr>
      </p:pic>
      <p:pic>
        <p:nvPicPr>
          <p:cNvPr id="9" name="Picture 8" descr="Central-High-School-circa-today.jpg"/>
          <p:cNvPicPr>
            <a:picLocks noChangeAspect="1"/>
          </p:cNvPicPr>
          <p:nvPr/>
        </p:nvPicPr>
        <p:blipFill>
          <a:blip r:embed="rId3" cstate="print"/>
          <a:stretch>
            <a:fillRect/>
          </a:stretch>
        </p:blipFill>
        <p:spPr>
          <a:xfrm>
            <a:off x="-1600200" y="-457200"/>
            <a:ext cx="11049000" cy="7423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0"/>
                                        <p:tgtEl>
                                          <p:spTgt spid="7">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subTnLst>
                                    <p:set>
                                      <p:cBhvr override="childStyle">
                                        <p:cTn dur="1" fill="hold" display="0" masterRel="nextClick" afterEffect="1"/>
                                        <p:tgtEl>
                                          <p:spTgt spid="7">
                                            <p:txEl>
                                              <p:pRg st="1" end="1"/>
                                            </p:txEl>
                                          </p:spTgt>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In June of 1909, Helenita promoted from Sixth to Seventh grade at Central High, and by the fall, Helenita had taken up the sport of Tennis. </a:t>
            </a: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In October 1909, Helenita was elected “Manager” of the girls Tennis Team</a:t>
            </a:r>
          </a:p>
        </p:txBody>
      </p:sp>
      <p:pic>
        <p:nvPicPr>
          <p:cNvPr id="5" name="Picture 4" descr="Helenita-Padgett-elected-Tennis-Manager-Central-High-School-Washington-Poast-Oct-23-1909.png"/>
          <p:cNvPicPr>
            <a:picLocks noChangeAspect="1"/>
          </p:cNvPicPr>
          <p:nvPr/>
        </p:nvPicPr>
        <p:blipFill>
          <a:blip r:embed="rId2" cstate="print"/>
          <a:stretch>
            <a:fillRect/>
          </a:stretch>
        </p:blipFill>
        <p:spPr>
          <a:xfrm>
            <a:off x="4038600" y="152400"/>
            <a:ext cx="4940674" cy="6476999"/>
          </a:xfrm>
          <a:prstGeom prst="rect">
            <a:avLst/>
          </a:prstGeom>
        </p:spPr>
      </p:pic>
      <p:pic>
        <p:nvPicPr>
          <p:cNvPr id="8" name="Picture 7" descr="Tennis-team-by-Helenita.jpg"/>
          <p:cNvPicPr>
            <a:picLocks noChangeAspect="1"/>
          </p:cNvPicPr>
          <p:nvPr/>
        </p:nvPicPr>
        <p:blipFill>
          <a:blip r:embed="rId3" cstate="print"/>
          <a:stretch>
            <a:fillRect/>
          </a:stretch>
        </p:blipFill>
        <p:spPr>
          <a:xfrm>
            <a:off x="0" y="1447800"/>
            <a:ext cx="9144000" cy="4871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lenita-Padgett_DC_Central-HS_1910_146-tennis.jpg"/>
          <p:cNvPicPr>
            <a:picLocks noGrp="1" noChangeAspect="1"/>
          </p:cNvPicPr>
          <p:nvPr>
            <p:ph idx="1"/>
          </p:nvPr>
        </p:nvPicPr>
        <p:blipFill>
          <a:blip r:embed="rId2" cstate="print"/>
          <a:stretch>
            <a:fillRect/>
          </a:stretch>
        </p:blipFill>
        <p:spPr>
          <a:xfrm>
            <a:off x="1482219" y="76200"/>
            <a:ext cx="6290181" cy="6698454"/>
          </a:xfrm>
        </p:spPr>
      </p:pic>
      <p:pic>
        <p:nvPicPr>
          <p:cNvPr id="5" name="Picture 4" descr="Helenita-tennis-closeup.jpg"/>
          <p:cNvPicPr>
            <a:picLocks noChangeAspect="1"/>
          </p:cNvPicPr>
          <p:nvPr/>
        </p:nvPicPr>
        <p:blipFill>
          <a:blip r:embed="rId3" cstate="print"/>
          <a:stretch>
            <a:fillRect/>
          </a:stretch>
        </p:blipFill>
        <p:spPr>
          <a:xfrm>
            <a:off x="1434353" y="161544"/>
            <a:ext cx="6490447" cy="6620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endParaRPr lang="en-US" sz="3200" dirty="0" smtClean="0">
              <a:solidFill>
                <a:schemeClr val="bg1"/>
              </a:solidFill>
            </a:endParaRPr>
          </a:p>
        </p:txBody>
      </p:sp>
      <p:sp>
        <p:nvSpPr>
          <p:cNvPr id="8" name="Content Placeholder 10"/>
          <p:cNvSpPr txBox="1">
            <a:spLocks/>
          </p:cNvSpPr>
          <p:nvPr/>
        </p:nvSpPr>
        <p:spPr>
          <a:xfrm>
            <a:off x="495300" y="19780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Helenita graduated from Central High School on June 23, 1910</a:t>
            </a:r>
          </a:p>
        </p:txBody>
      </p:sp>
      <p:pic>
        <p:nvPicPr>
          <p:cNvPr id="9" name="Picture 8" descr="Helenita-Padgett-High-School-Photo.jpg"/>
          <p:cNvPicPr>
            <a:picLocks noChangeAspect="1"/>
          </p:cNvPicPr>
          <p:nvPr/>
        </p:nvPicPr>
        <p:blipFill>
          <a:blip r:embed="rId2" cstate="print"/>
          <a:stretch>
            <a:fillRect/>
          </a:stretch>
        </p:blipFill>
        <p:spPr>
          <a:xfrm>
            <a:off x="4120081" y="118872"/>
            <a:ext cx="4947719" cy="6662928"/>
          </a:xfrm>
          <a:prstGeom prst="rect">
            <a:avLst/>
          </a:prstGeom>
        </p:spPr>
      </p:pic>
      <p:sp>
        <p:nvSpPr>
          <p:cNvPr id="10" name="TextBox 9"/>
          <p:cNvSpPr txBox="1"/>
          <p:nvPr/>
        </p:nvSpPr>
        <p:spPr>
          <a:xfrm>
            <a:off x="0" y="304800"/>
            <a:ext cx="3962400" cy="5909310"/>
          </a:xfrm>
          <a:prstGeom prst="rect">
            <a:avLst/>
          </a:prstGeom>
          <a:noFill/>
          <a:ln>
            <a:noFill/>
          </a:ln>
        </p:spPr>
        <p:txBody>
          <a:bodyPr wrap="square" rtlCol="0">
            <a:spAutoFit/>
          </a:bodyPr>
          <a:lstStyle/>
          <a:p>
            <a:r>
              <a:rPr lang="en-US" dirty="0" smtClean="0">
                <a:solidFill>
                  <a:schemeClr val="bg1"/>
                </a:solidFill>
              </a:rPr>
              <a:t>HELENITA PADGETT</a:t>
            </a:r>
          </a:p>
          <a:p>
            <a:r>
              <a:rPr lang="en-US" dirty="0" smtClean="0">
                <a:solidFill>
                  <a:schemeClr val="bg1"/>
                </a:solidFill>
              </a:rPr>
              <a:t>“Dutch;” “Nita,”  F8</a:t>
            </a:r>
            <a:br>
              <a:rPr lang="en-US" dirty="0" smtClean="0">
                <a:solidFill>
                  <a:schemeClr val="bg1"/>
                </a:solidFill>
              </a:rPr>
            </a:br>
            <a:endParaRPr lang="en-US" dirty="0" smtClean="0">
              <a:solidFill>
                <a:schemeClr val="bg1"/>
              </a:solidFill>
            </a:endParaRPr>
          </a:p>
          <a:p>
            <a:r>
              <a:rPr lang="en-US" dirty="0" smtClean="0">
                <a:solidFill>
                  <a:schemeClr val="bg1"/>
                </a:solidFill>
              </a:rPr>
              <a:t>“To know her is to love her, Love but her and love forever.  Nita’s greatest talent is that of making people love her, and she’s a sure enough genius at that.  You just can’t help liking her, for she is mighty near the sweetest little girl that ever happened.  Nita doesn’t seem to have any very high and lofty ambition, but if she just goes on through life dispensing sweet smiles and sunshine as she has done at Central, she will have heaps more influence than any amount of suffragettes; so keep it up, Dutch.”</a:t>
            </a:r>
          </a:p>
          <a:p>
            <a:endParaRPr lang="en-US"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helenita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Census of 1910</a:t>
            </a:r>
          </a:p>
        </p:txBody>
      </p:sp>
      <p:pic>
        <p:nvPicPr>
          <p:cNvPr id="8" name="Picture 7" descr="1910-US-Federal-Census-James-Padgett-Helen-and-Helenita-boarders-smaller.jpg"/>
          <p:cNvPicPr>
            <a:picLocks noChangeAspect="1"/>
          </p:cNvPicPr>
          <p:nvPr/>
        </p:nvPicPr>
        <p:blipFill>
          <a:blip r:embed="rId2" cstate="print"/>
          <a:stretch>
            <a:fillRect/>
          </a:stretch>
        </p:blipFill>
        <p:spPr>
          <a:xfrm>
            <a:off x="0" y="431877"/>
            <a:ext cx="9144000" cy="5994246"/>
          </a:xfrm>
          <a:prstGeom prst="rect">
            <a:avLst/>
          </a:prstGeom>
        </p:spPr>
      </p:pic>
      <p:pic>
        <p:nvPicPr>
          <p:cNvPr id="9" name="Picture 8" descr="1910-US-Federal-Census-James-Padgett-Helen-and-Helenita-boarders-cropped.jpg"/>
          <p:cNvPicPr>
            <a:picLocks noChangeAspect="1"/>
          </p:cNvPicPr>
          <p:nvPr/>
        </p:nvPicPr>
        <p:blipFill>
          <a:blip r:embed="rId3" cstate="print"/>
          <a:stretch>
            <a:fillRect/>
          </a:stretch>
        </p:blipFill>
        <p:spPr>
          <a:xfrm>
            <a:off x="-1828800" y="3048000"/>
            <a:ext cx="24253748" cy="978513"/>
          </a:xfrm>
          <a:prstGeom prst="rect">
            <a:avLst/>
          </a:prstGeom>
        </p:spPr>
      </p:pic>
      <p:pic>
        <p:nvPicPr>
          <p:cNvPr id="5" name="Picture 4" descr="Hotel-Stratford-ad-in-Washington-Post-Jan-19-1908-title.jpg"/>
          <p:cNvPicPr/>
          <p:nvPr/>
        </p:nvPicPr>
        <p:blipFill>
          <a:blip r:embed="rId4" cstate="print"/>
          <a:stretch>
            <a:fillRect/>
          </a:stretch>
        </p:blipFill>
        <p:spPr>
          <a:xfrm>
            <a:off x="3352800" y="152400"/>
            <a:ext cx="5638800" cy="6560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James e. Padgett  </a:t>
            </a:r>
            <a:endParaRPr lang="en-US" dirty="0"/>
          </a:p>
        </p:txBody>
      </p:sp>
      <p:sp>
        <p:nvSpPr>
          <p:cNvPr id="7" name="Content Placeholder 10"/>
          <p:cNvSpPr txBox="1">
            <a:spLocks/>
          </p:cNvSpPr>
          <p:nvPr/>
        </p:nvSpPr>
        <p:spPr>
          <a:xfrm>
            <a:off x="342900" y="1825625"/>
            <a:ext cx="8191500" cy="3778006"/>
          </a:xfrm>
          <a:prstGeom prst="rect">
            <a:avLst/>
          </a:prstGeom>
        </p:spPr>
        <p:txBody>
          <a:bodyPr vert="horz" lIns="91440" tIns="45720" rIns="91440" bIns="45720" rtlCol="0">
            <a:normAutofit/>
          </a:bodyPr>
          <a:lstStyle/>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Sometime after moving into the Stratford Hotel, James and Helen separated.</a:t>
            </a:r>
          </a:p>
          <a:p>
            <a:pPr marL="228600" lvl="0" indent="-228600">
              <a:lnSpc>
                <a:spcPct val="90000"/>
              </a:lnSpc>
              <a:spcBef>
                <a:spcPct val="30000"/>
              </a:spcBef>
              <a:buClr>
                <a:schemeClr val="accent2"/>
              </a:buClr>
              <a:buSzPct val="70000"/>
              <a:buFont typeface="Arial" pitchFamily="34" charset="0"/>
              <a:buChar char="•"/>
              <a:defRPr/>
            </a:pPr>
            <a:r>
              <a:rPr lang="en-US" sz="3200" dirty="0" smtClean="0">
                <a:solidFill>
                  <a:schemeClr val="bg1"/>
                </a:solidFill>
              </a:rPr>
              <a:t>Helen &amp; Helenita moved to an apartment on Adam Mills Road.</a:t>
            </a:r>
          </a:p>
        </p:txBody>
      </p:sp>
      <p:pic>
        <p:nvPicPr>
          <p:cNvPr id="10" name="Picture 9" descr="Helen-and-Helenita-Padgett-1911-Washington-DC-directory-residence-2627-Adams-Mill-Rd-NW.png"/>
          <p:cNvPicPr>
            <a:picLocks noChangeAspect="1"/>
          </p:cNvPicPr>
          <p:nvPr/>
        </p:nvPicPr>
        <p:blipFill>
          <a:blip r:embed="rId2" cstate="print"/>
          <a:srcRect b="8772"/>
          <a:stretch>
            <a:fillRect/>
          </a:stretch>
        </p:blipFill>
        <p:spPr>
          <a:xfrm>
            <a:off x="152399" y="762000"/>
            <a:ext cx="8886825" cy="3962400"/>
          </a:xfrm>
          <a:prstGeom prst="rect">
            <a:avLst/>
          </a:prstGeom>
        </p:spPr>
      </p:pic>
      <p:sp>
        <p:nvSpPr>
          <p:cNvPr id="5" name="Rectangle 4"/>
          <p:cNvSpPr/>
          <p:nvPr/>
        </p:nvSpPr>
        <p:spPr>
          <a:xfrm>
            <a:off x="457200" y="2438400"/>
            <a:ext cx="6629400" cy="990600"/>
          </a:xfrm>
          <a:prstGeom prst="rect">
            <a:avLst/>
          </a:prstGeom>
          <a:solidFill>
            <a:srgbClr val="FFFF00">
              <a:alpha val="26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Vertical Lexicon design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Castellar"/>
        <a:ea typeface=""/>
        <a:cs typeface=""/>
      </a:majorFont>
      <a:minorFont>
        <a:latin typeface="Lucida Br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 xmlns:thm15="http://schemas.microsoft.com/office/thememl/2012/main" name="Vertical Lexicon design template" id="{E3A5883B-E8CE-46E1-BD06-0BEE2E0AFA71}" vid="{B9CB0296-E107-40DB-82AD-8FB388C56E4D}"/>
    </a:ext>
  </a:extLst>
</a:theme>
</file>

<file path=docProps/app.xml><?xml version="1.0" encoding="utf-8"?>
<Properties xmlns="http://schemas.openxmlformats.org/officeDocument/2006/extended-properties" xmlns:vt="http://schemas.openxmlformats.org/officeDocument/2006/docPropsVTypes">
  <Template>TS103460611</Template>
  <TotalTime>3676</TotalTime>
  <Words>5149</Words>
  <Application>Microsoft Office PowerPoint</Application>
  <PresentationFormat>On-screen Show (4:3)</PresentationFormat>
  <Paragraphs>487</Paragraphs>
  <Slides>153</Slides>
  <Notes>0</Notes>
  <HiddenSlides>0</HiddenSlides>
  <MMClips>4</MMClips>
  <ScaleCrop>false</ScaleCrop>
  <HeadingPairs>
    <vt:vector size="4" baseType="variant">
      <vt:variant>
        <vt:lpstr>Theme</vt:lpstr>
      </vt:variant>
      <vt:variant>
        <vt:i4>1</vt:i4>
      </vt:variant>
      <vt:variant>
        <vt:lpstr>Slide Titles</vt:lpstr>
      </vt:variant>
      <vt:variant>
        <vt:i4>153</vt:i4>
      </vt:variant>
    </vt:vector>
  </HeadingPairs>
  <TitlesOfParts>
    <vt:vector size="154" baseType="lpstr">
      <vt:lpstr>Vertical Lexicon design template</vt:lpstr>
      <vt:lpstr>James Edward  Padgett</vt:lpstr>
      <vt:lpstr>California Penal Code § 1096  “Proof beyond a reasonable doubt is  proof that leaves you with an abiding conviction that a fact is true. The evidence need not eliminate all possible doubt because everything in life is open to some possible or imaginary doubt.” </vt:lpstr>
      <vt:lpstr>California Evidence Code § 411  "Except where additional evidence is required by statute, the direct evidence of one witness who is entitled to full credit is sufficient for proof of any fact." </vt:lpstr>
      <vt:lpstr>America in the 1850s</vt:lpstr>
      <vt:lpstr>America in the 1850s</vt:lpstr>
      <vt:lpstr>America in the 1850s</vt:lpstr>
      <vt:lpstr>James Edward Padgett</vt:lpstr>
      <vt:lpstr>James Edward Padgett</vt:lpstr>
      <vt:lpstr>Washington D.C.</vt:lpstr>
      <vt:lpstr>Washington D.C.</vt:lpstr>
      <vt:lpstr>Washington D.C.</vt:lpstr>
      <vt:lpstr>Washington D.C.</vt:lpstr>
      <vt:lpstr>Washington D.C.</vt:lpstr>
      <vt:lpstr>Washington D.C.</vt:lpstr>
      <vt:lpstr>Washington D.C.</vt:lpstr>
      <vt:lpstr>Washington D.C.</vt:lpstr>
      <vt:lpstr>education</vt:lpstr>
      <vt:lpstr>education</vt:lpstr>
      <vt:lpstr>education</vt:lpstr>
      <vt:lpstr>education</vt:lpstr>
      <vt:lpstr>education</vt:lpstr>
      <vt:lpstr>education</vt:lpstr>
      <vt:lpstr>education</vt:lpstr>
      <vt:lpstr>education</vt:lpstr>
      <vt:lpstr>Law practice</vt:lpstr>
      <vt:lpstr>Law practice</vt:lpstr>
      <vt:lpstr>Law practice</vt:lpstr>
      <vt:lpstr>Law practice</vt:lpstr>
      <vt:lpstr>Law practice</vt:lpstr>
      <vt:lpstr>Law practice</vt:lpstr>
      <vt:lpstr>Law practice</vt:lpstr>
      <vt:lpstr>Law practice</vt:lpstr>
      <vt:lpstr>Helen worman heyde</vt:lpstr>
      <vt:lpstr>Helen worman heyde</vt:lpstr>
      <vt:lpstr>Helen worman heyde</vt:lpstr>
      <vt:lpstr>Helen worman heyde</vt:lpstr>
      <vt:lpstr>Helen’s family</vt:lpstr>
      <vt:lpstr>Helen’s family</vt:lpstr>
      <vt:lpstr>Helen’s family</vt:lpstr>
      <vt:lpstr>Helen’s family</vt:lpstr>
      <vt:lpstr>Helen’s family</vt:lpstr>
      <vt:lpstr>Helen’s family</vt:lpstr>
      <vt:lpstr>Helen’s family</vt:lpstr>
      <vt:lpstr>Helen’s family</vt:lpstr>
      <vt:lpstr>Helen’s family</vt:lpstr>
      <vt:lpstr>Helen’s family</vt:lpstr>
      <vt:lpstr>Helen met JAMES</vt:lpstr>
      <vt:lpstr>Marriage license</vt:lpstr>
      <vt:lpstr>Then came  the Padgett children . . .</vt:lpstr>
      <vt:lpstr>Padgetts in the news </vt:lpstr>
      <vt:lpstr>Padgetts in the news </vt:lpstr>
      <vt:lpstr>Edward riddle Padgett</vt:lpstr>
      <vt:lpstr>Edward riddle Padgett</vt:lpstr>
      <vt:lpstr>Edward riddle Padgett</vt:lpstr>
      <vt:lpstr>Edward riddle Padgett</vt:lpstr>
      <vt:lpstr>Edward riddle Padgett</vt:lpstr>
      <vt:lpstr>Edward riddle Padgett</vt:lpstr>
      <vt:lpstr>Edward riddle Padgett</vt:lpstr>
      <vt:lpstr>Edward riddle Padgett</vt:lpstr>
      <vt:lpstr>Edward riddle Padgett</vt:lpstr>
      <vt:lpstr>Edward riddle Padgett</vt:lpstr>
      <vt:lpstr>Edward riddle Padgett  </vt:lpstr>
      <vt:lpstr>Edward riddle Padgett  </vt:lpstr>
      <vt:lpstr>Edward riddle Padgett  </vt:lpstr>
      <vt:lpstr>Edward riddle Padgett  </vt:lpstr>
      <vt:lpstr>Edward riddle Padgett  </vt:lpstr>
      <vt:lpstr>Edward riddle Padgett  </vt:lpstr>
      <vt:lpstr>Edward riddle Padgett  </vt:lpstr>
      <vt:lpstr>Edward riddle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Harry heyde Padgett  </vt:lpstr>
      <vt:lpstr>helenita Padgett  </vt:lpstr>
      <vt:lpstr>helenita Padgett  </vt:lpstr>
      <vt:lpstr>helenita Padgett  </vt:lpstr>
      <vt:lpstr>helenita Padgett  </vt:lpstr>
      <vt:lpstr>helenita Padgett  </vt:lpstr>
      <vt:lpstr>Slide 96</vt:lpstr>
      <vt:lpstr>Slide 97</vt:lpstr>
      <vt:lpstr>helenita Padgett  </vt:lpstr>
      <vt:lpstr>James e. Padgett  </vt:lpstr>
      <vt:lpstr>Padgett’s in the news</vt:lpstr>
      <vt:lpstr>Helenita in the news</vt:lpstr>
      <vt:lpstr>Helenita in the news</vt:lpstr>
      <vt:lpstr>Helenita in the news</vt:lpstr>
      <vt:lpstr>Helen’s passing</vt:lpstr>
      <vt:lpstr>Helen’s passing</vt:lpstr>
      <vt:lpstr>Helen’s passing</vt:lpstr>
      <vt:lpstr>Helen’s passing</vt:lpstr>
      <vt:lpstr>Helen’s passing</vt:lpstr>
      <vt:lpstr>Helen’s passing</vt:lpstr>
      <vt:lpstr>Helenita tries to move on</vt:lpstr>
      <vt:lpstr>James – the medium</vt:lpstr>
      <vt:lpstr>James – the medium</vt:lpstr>
      <vt:lpstr>James – the medium</vt:lpstr>
      <vt:lpstr>James – the medium</vt:lpstr>
      <vt:lpstr>The Colburns</vt:lpstr>
      <vt:lpstr>The colburns</vt:lpstr>
      <vt:lpstr>The colburns</vt:lpstr>
      <vt:lpstr>Colburns</vt:lpstr>
      <vt:lpstr>Colburns</vt:lpstr>
      <vt:lpstr>Colburns</vt:lpstr>
      <vt:lpstr>Colburns</vt:lpstr>
      <vt:lpstr>Dr. Leslie r. stone</vt:lpstr>
      <vt:lpstr>Dr. Leslie r. stone</vt:lpstr>
      <vt:lpstr>Dr. Leslie r. stone</vt:lpstr>
      <vt:lpstr>Dr. Leslie r. stone</vt:lpstr>
      <vt:lpstr>Dr. Leslie r. stone</vt:lpstr>
      <vt:lpstr>Dr. Leslie r. stone</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Friends &amp; associates</vt:lpstr>
      <vt:lpstr>Helenita Padgett</vt:lpstr>
      <vt:lpstr>Helenita Padgett</vt:lpstr>
      <vt:lpstr>Helenita Padgett</vt:lpstr>
      <vt:lpstr>Passing of  James e. padgett</vt:lpstr>
      <vt:lpstr>Abiding Conviction</vt:lpstr>
      <vt:lpstr>Abiding Conviction</vt:lpstr>
      <vt:lpstr>Abiding Conviction</vt:lpstr>
      <vt:lpstr>Slide 153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Padgett Messages</dc:title>
  <dc:creator>John Davis</dc:creator>
  <cp:lastModifiedBy>Michael</cp:lastModifiedBy>
  <cp:revision>396</cp:revision>
  <dcterms:created xsi:type="dcterms:W3CDTF">2013-03-27T04:45:28Z</dcterms:created>
  <dcterms:modified xsi:type="dcterms:W3CDTF">2014-10-09T03:19:47Z</dcterms:modified>
</cp:coreProperties>
</file>